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bookmarkIdSeed="3">
  <p:sldMasterIdLst>
    <p:sldMasterId id="2147483661" r:id="rId1"/>
  </p:sldMasterIdLst>
  <p:notesMasterIdLst>
    <p:notesMasterId r:id="rId14"/>
  </p:notesMasterIdLst>
  <p:handoutMasterIdLst>
    <p:handoutMasterId r:id="rId15"/>
  </p:handoutMasterIdLst>
  <p:sldIdLst>
    <p:sldId id="388" r:id="rId2"/>
    <p:sldId id="397" r:id="rId3"/>
    <p:sldId id="429" r:id="rId4"/>
    <p:sldId id="400" r:id="rId5"/>
    <p:sldId id="430" r:id="rId6"/>
    <p:sldId id="418" r:id="rId7"/>
    <p:sldId id="420" r:id="rId8"/>
    <p:sldId id="379" r:id="rId9"/>
    <p:sldId id="421" r:id="rId10"/>
    <p:sldId id="424" r:id="rId11"/>
    <p:sldId id="415" r:id="rId12"/>
    <p:sldId id="409" r:id="rId13"/>
  </p:sldIdLst>
  <p:sldSz cx="9144000" cy="6858000" type="screen4x3"/>
  <p:notesSz cx="7104063"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5" userDrawn="1">
          <p15:clr>
            <a:srgbClr val="A4A3A4"/>
          </p15:clr>
        </p15:guide>
        <p15:guide id="2" pos="223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8EE"/>
    <a:srgbClr val="EDF6F9"/>
    <a:srgbClr val="FEF4EC"/>
    <a:srgbClr val="FEF0E5"/>
    <a:srgbClr val="F6E6E6"/>
    <a:srgbClr val="E6EDF6"/>
    <a:srgbClr val="EFF8FA"/>
    <a:srgbClr val="FF9999"/>
    <a:srgbClr val="F2DCDB"/>
    <a:srgbClr val="F8ED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4" autoAdjust="0"/>
    <p:restoredTop sz="70235" autoAdjust="0"/>
  </p:normalViewPr>
  <p:slideViewPr>
    <p:cSldViewPr>
      <p:cViewPr varScale="1">
        <p:scale>
          <a:sx n="51" d="100"/>
          <a:sy n="51" d="100"/>
        </p:scale>
        <p:origin x="1926"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0" d="100"/>
          <a:sy n="50" d="100"/>
        </p:scale>
        <p:origin x="2928" y="54"/>
      </p:cViewPr>
      <p:guideLst>
        <p:guide orient="horz" pos="3225"/>
        <p:guide pos="223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85061B-E097-4666-A323-172AB2D98DDD}"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kumimoji="1" lang="ja-JP" altLang="en-US"/>
        </a:p>
      </dgm:t>
    </dgm:pt>
    <dgm:pt modelId="{70D991A1-BB97-48E0-8A2E-CDD26FD17125}">
      <dgm:prSet phldrT="[テキスト]" custT="1"/>
      <dgm:spPr/>
      <dgm:t>
        <a:bodyPr/>
        <a:lstStyle/>
        <a:p>
          <a:r>
            <a:rPr kumimoji="1" lang="ja-JP" altLang="en-US" sz="2400">
              <a:solidFill>
                <a:schemeClr val="tx1"/>
              </a:solidFill>
            </a:rPr>
            <a:t>水道・道路等</a:t>
          </a:r>
          <a:endParaRPr kumimoji="1" lang="ja-JP" altLang="en-US" sz="2400" dirty="0">
            <a:solidFill>
              <a:schemeClr val="tx1"/>
            </a:solidFill>
          </a:endParaRPr>
        </a:p>
      </dgm:t>
    </dgm:pt>
    <dgm:pt modelId="{9F5A856D-3CFA-4C6A-A504-D96F3F667547}" type="parTrans" cxnId="{8E2A3E88-5923-4DD4-8E2A-942567101A63}">
      <dgm:prSet/>
      <dgm:spPr/>
      <dgm:t>
        <a:bodyPr/>
        <a:lstStyle/>
        <a:p>
          <a:endParaRPr kumimoji="1" lang="ja-JP" altLang="en-US" sz="2400">
            <a:solidFill>
              <a:schemeClr val="tx1"/>
            </a:solidFill>
          </a:endParaRPr>
        </a:p>
      </dgm:t>
    </dgm:pt>
    <dgm:pt modelId="{C292AD57-431E-4D29-B54A-C1FA96BE91FE}" type="sibTrans" cxnId="{8E2A3E88-5923-4DD4-8E2A-942567101A63}">
      <dgm:prSet/>
      <dgm:spPr/>
      <dgm:t>
        <a:bodyPr/>
        <a:lstStyle/>
        <a:p>
          <a:endParaRPr kumimoji="1" lang="ja-JP" altLang="en-US" sz="2400">
            <a:solidFill>
              <a:schemeClr val="tx1"/>
            </a:solidFill>
          </a:endParaRPr>
        </a:p>
      </dgm:t>
    </dgm:pt>
    <dgm:pt modelId="{0A5171D6-BC10-4D02-AEA5-F163AA99DC35}">
      <dgm:prSet phldrT="[テキスト]" custT="1"/>
      <dgm:spPr/>
      <dgm:t>
        <a:bodyPr/>
        <a:lstStyle/>
        <a:p>
          <a:r>
            <a:rPr kumimoji="1" lang="ja-JP" altLang="en-US" sz="2400">
              <a:solidFill>
                <a:schemeClr val="tx1"/>
              </a:solidFill>
            </a:rPr>
            <a:t>年金・医療</a:t>
          </a:r>
          <a:endParaRPr kumimoji="1" lang="ja-JP" altLang="en-US" sz="2400" dirty="0">
            <a:solidFill>
              <a:schemeClr val="tx1"/>
            </a:solidFill>
          </a:endParaRPr>
        </a:p>
      </dgm:t>
    </dgm:pt>
    <dgm:pt modelId="{62A3DA2A-601F-438B-9F9E-D4465A4C3BA4}" type="parTrans" cxnId="{B777AFBA-018C-4E99-995B-3E9929B2E5A7}">
      <dgm:prSet/>
      <dgm:spPr/>
      <dgm:t>
        <a:bodyPr/>
        <a:lstStyle/>
        <a:p>
          <a:endParaRPr kumimoji="1" lang="ja-JP" altLang="en-US" sz="2400">
            <a:solidFill>
              <a:schemeClr val="tx1"/>
            </a:solidFill>
          </a:endParaRPr>
        </a:p>
      </dgm:t>
    </dgm:pt>
    <dgm:pt modelId="{93AD205F-B3D8-457A-A4EB-8249FE1585B0}" type="sibTrans" cxnId="{B777AFBA-018C-4E99-995B-3E9929B2E5A7}">
      <dgm:prSet/>
      <dgm:spPr/>
      <dgm:t>
        <a:bodyPr/>
        <a:lstStyle/>
        <a:p>
          <a:endParaRPr kumimoji="1" lang="ja-JP" altLang="en-US" sz="2400">
            <a:solidFill>
              <a:schemeClr val="tx1"/>
            </a:solidFill>
          </a:endParaRPr>
        </a:p>
      </dgm:t>
    </dgm:pt>
    <dgm:pt modelId="{B6280159-85E1-4149-950A-9DE6FBD6480C}">
      <dgm:prSet phldrT="[テキスト]" custT="1"/>
      <dgm:spPr/>
      <dgm:t>
        <a:bodyPr/>
        <a:lstStyle/>
        <a:p>
          <a:r>
            <a:rPr kumimoji="1" lang="ja-JP" altLang="en-US" sz="2400" baseline="0">
              <a:solidFill>
                <a:schemeClr val="tx1"/>
              </a:solidFill>
            </a:rPr>
            <a:t>警察・消防</a:t>
          </a:r>
          <a:endParaRPr kumimoji="1" lang="ja-JP" altLang="en-US" sz="2400" baseline="0" dirty="0">
            <a:solidFill>
              <a:schemeClr val="tx1"/>
            </a:solidFill>
          </a:endParaRPr>
        </a:p>
      </dgm:t>
    </dgm:pt>
    <dgm:pt modelId="{D956BB85-81FA-4D47-B47C-C27A1F791E98}" type="parTrans" cxnId="{81C6B86A-C779-4583-9185-C2DD0822485C}">
      <dgm:prSet/>
      <dgm:spPr/>
      <dgm:t>
        <a:bodyPr/>
        <a:lstStyle/>
        <a:p>
          <a:endParaRPr kumimoji="1" lang="ja-JP" altLang="en-US" sz="2400">
            <a:solidFill>
              <a:schemeClr val="tx1"/>
            </a:solidFill>
          </a:endParaRPr>
        </a:p>
      </dgm:t>
    </dgm:pt>
    <dgm:pt modelId="{A8AF703F-5CAA-456D-A67D-EFD21B5168B7}" type="sibTrans" cxnId="{81C6B86A-C779-4583-9185-C2DD0822485C}">
      <dgm:prSet/>
      <dgm:spPr/>
      <dgm:t>
        <a:bodyPr/>
        <a:lstStyle/>
        <a:p>
          <a:endParaRPr kumimoji="1" lang="ja-JP" altLang="en-US" sz="2400">
            <a:solidFill>
              <a:schemeClr val="tx1"/>
            </a:solidFill>
          </a:endParaRPr>
        </a:p>
      </dgm:t>
    </dgm:pt>
    <dgm:pt modelId="{62D7E137-11A5-4683-91E8-CC33A5AF99A7}">
      <dgm:prSet phldrT="[テキスト]" custT="1"/>
      <dgm:spPr/>
      <dgm:t>
        <a:bodyPr/>
        <a:lstStyle/>
        <a:p>
          <a:r>
            <a:rPr kumimoji="1" lang="ja-JP" altLang="en-US" sz="2400">
              <a:solidFill>
                <a:schemeClr val="tx1"/>
              </a:solidFill>
            </a:rPr>
            <a:t>福　祉</a:t>
          </a:r>
          <a:endParaRPr kumimoji="1" lang="ja-JP" altLang="en-US" sz="2400" dirty="0">
            <a:solidFill>
              <a:schemeClr val="tx1"/>
            </a:solidFill>
          </a:endParaRPr>
        </a:p>
      </dgm:t>
    </dgm:pt>
    <dgm:pt modelId="{4AC6F04E-7146-461F-9632-8DDBD1FEA007}" type="parTrans" cxnId="{10595E7C-DEB7-4C34-BCE9-778A7826262F}">
      <dgm:prSet/>
      <dgm:spPr/>
      <dgm:t>
        <a:bodyPr/>
        <a:lstStyle/>
        <a:p>
          <a:endParaRPr kumimoji="1" lang="ja-JP" altLang="en-US" sz="2400">
            <a:solidFill>
              <a:schemeClr val="tx1"/>
            </a:solidFill>
          </a:endParaRPr>
        </a:p>
      </dgm:t>
    </dgm:pt>
    <dgm:pt modelId="{369F1A4B-8536-4DD4-B1D7-1E12701CE5ED}" type="sibTrans" cxnId="{10595E7C-DEB7-4C34-BCE9-778A7826262F}">
      <dgm:prSet/>
      <dgm:spPr/>
      <dgm:t>
        <a:bodyPr/>
        <a:lstStyle/>
        <a:p>
          <a:endParaRPr kumimoji="1" lang="ja-JP" altLang="en-US" sz="2400">
            <a:solidFill>
              <a:schemeClr val="tx1"/>
            </a:solidFill>
          </a:endParaRPr>
        </a:p>
      </dgm:t>
    </dgm:pt>
    <dgm:pt modelId="{A4A2A4D6-4FF3-420B-B423-0486329B2B82}">
      <dgm:prSet phldrT="[テキスト]" custT="1"/>
      <dgm:spPr/>
      <dgm:t>
        <a:bodyPr/>
        <a:lstStyle/>
        <a:p>
          <a:r>
            <a:rPr kumimoji="1" lang="ja-JP" altLang="en-US" sz="2400" dirty="0">
              <a:solidFill>
                <a:schemeClr val="tx1"/>
              </a:solidFill>
            </a:rPr>
            <a:t>教　育</a:t>
          </a:r>
        </a:p>
      </dgm:t>
    </dgm:pt>
    <dgm:pt modelId="{6A548A53-F6FF-4819-8EC7-418B657BED39}" type="parTrans" cxnId="{75910B62-93F3-4111-8C55-82DBF3EB4174}">
      <dgm:prSet/>
      <dgm:spPr/>
      <dgm:t>
        <a:bodyPr/>
        <a:lstStyle/>
        <a:p>
          <a:endParaRPr kumimoji="1" lang="ja-JP" altLang="en-US" sz="2400">
            <a:solidFill>
              <a:schemeClr val="tx1"/>
            </a:solidFill>
          </a:endParaRPr>
        </a:p>
      </dgm:t>
    </dgm:pt>
    <dgm:pt modelId="{671410B2-1254-4976-B587-E76750151C2B}" type="sibTrans" cxnId="{75910B62-93F3-4111-8C55-82DBF3EB4174}">
      <dgm:prSet/>
      <dgm:spPr/>
      <dgm:t>
        <a:bodyPr/>
        <a:lstStyle/>
        <a:p>
          <a:endParaRPr kumimoji="1" lang="ja-JP" altLang="en-US" sz="2400">
            <a:solidFill>
              <a:schemeClr val="tx1"/>
            </a:solidFill>
          </a:endParaRPr>
        </a:p>
      </dgm:t>
    </dgm:pt>
    <dgm:pt modelId="{BD6B290D-F6D9-42A7-AEA1-EE1D27CB3694}" type="pres">
      <dgm:prSet presAssocID="{C685061B-E097-4666-A323-172AB2D98DDD}" presName="diagram" presStyleCnt="0">
        <dgm:presLayoutVars>
          <dgm:dir/>
          <dgm:resizeHandles val="exact"/>
        </dgm:presLayoutVars>
      </dgm:prSet>
      <dgm:spPr/>
      <dgm:t>
        <a:bodyPr/>
        <a:lstStyle/>
        <a:p>
          <a:endParaRPr kumimoji="1" lang="ja-JP" altLang="en-US"/>
        </a:p>
      </dgm:t>
    </dgm:pt>
    <dgm:pt modelId="{D6BC0473-C8CC-461C-A3B9-0FC2BA91FFEA}" type="pres">
      <dgm:prSet presAssocID="{70D991A1-BB97-48E0-8A2E-CDD26FD17125}" presName="node" presStyleLbl="node1" presStyleIdx="0" presStyleCnt="5" custScaleX="180267" custScaleY="58847">
        <dgm:presLayoutVars>
          <dgm:bulletEnabled val="1"/>
        </dgm:presLayoutVars>
      </dgm:prSet>
      <dgm:spPr/>
      <dgm:t>
        <a:bodyPr/>
        <a:lstStyle/>
        <a:p>
          <a:endParaRPr kumimoji="1" lang="ja-JP" altLang="en-US"/>
        </a:p>
      </dgm:t>
    </dgm:pt>
    <dgm:pt modelId="{D75F9FC6-56A7-49C9-B00B-392C2AA08BD8}" type="pres">
      <dgm:prSet presAssocID="{C292AD57-431E-4D29-B54A-C1FA96BE91FE}" presName="sibTrans" presStyleCnt="0"/>
      <dgm:spPr/>
    </dgm:pt>
    <dgm:pt modelId="{35B73FF0-4B2C-4336-8A65-23E0FDEF4E57}" type="pres">
      <dgm:prSet presAssocID="{0A5171D6-BC10-4D02-AEA5-F163AA99DC35}" presName="node" presStyleLbl="node1" presStyleIdx="1" presStyleCnt="5" custScaleX="180267" custScaleY="58847">
        <dgm:presLayoutVars>
          <dgm:bulletEnabled val="1"/>
        </dgm:presLayoutVars>
      </dgm:prSet>
      <dgm:spPr/>
      <dgm:t>
        <a:bodyPr/>
        <a:lstStyle/>
        <a:p>
          <a:endParaRPr kumimoji="1" lang="ja-JP" altLang="en-US"/>
        </a:p>
      </dgm:t>
    </dgm:pt>
    <dgm:pt modelId="{4B1CE975-7196-4935-9E3D-E6C6CFD6CD56}" type="pres">
      <dgm:prSet presAssocID="{93AD205F-B3D8-457A-A4EB-8249FE1585B0}" presName="sibTrans" presStyleCnt="0"/>
      <dgm:spPr/>
    </dgm:pt>
    <dgm:pt modelId="{27ADBBF1-D800-461E-AF06-A9151EEF2D49}" type="pres">
      <dgm:prSet presAssocID="{B6280159-85E1-4149-950A-9DE6FBD6480C}" presName="node" presStyleLbl="node1" presStyleIdx="2" presStyleCnt="5" custScaleX="180267" custScaleY="58847">
        <dgm:presLayoutVars>
          <dgm:bulletEnabled val="1"/>
        </dgm:presLayoutVars>
      </dgm:prSet>
      <dgm:spPr/>
      <dgm:t>
        <a:bodyPr/>
        <a:lstStyle/>
        <a:p>
          <a:endParaRPr kumimoji="1" lang="ja-JP" altLang="en-US"/>
        </a:p>
      </dgm:t>
    </dgm:pt>
    <dgm:pt modelId="{5A64D8B2-86F8-40B6-B299-39BDC6774B2D}" type="pres">
      <dgm:prSet presAssocID="{A8AF703F-5CAA-456D-A67D-EFD21B5168B7}" presName="sibTrans" presStyleCnt="0"/>
      <dgm:spPr/>
    </dgm:pt>
    <dgm:pt modelId="{B72F4C20-A22E-47B0-AA27-74401BB4D056}" type="pres">
      <dgm:prSet presAssocID="{62D7E137-11A5-4683-91E8-CC33A5AF99A7}" presName="node" presStyleLbl="node1" presStyleIdx="3" presStyleCnt="5" custScaleX="180267" custScaleY="58847">
        <dgm:presLayoutVars>
          <dgm:bulletEnabled val="1"/>
        </dgm:presLayoutVars>
      </dgm:prSet>
      <dgm:spPr/>
      <dgm:t>
        <a:bodyPr/>
        <a:lstStyle/>
        <a:p>
          <a:endParaRPr kumimoji="1" lang="ja-JP" altLang="en-US"/>
        </a:p>
      </dgm:t>
    </dgm:pt>
    <dgm:pt modelId="{62914DE8-2E2F-4BC3-91CA-3E8DE8593305}" type="pres">
      <dgm:prSet presAssocID="{369F1A4B-8536-4DD4-B1D7-1E12701CE5ED}" presName="sibTrans" presStyleCnt="0"/>
      <dgm:spPr/>
    </dgm:pt>
    <dgm:pt modelId="{EF709CC4-587B-4E89-BBA2-3E4EE0B56894}" type="pres">
      <dgm:prSet presAssocID="{A4A2A4D6-4FF3-420B-B423-0486329B2B82}" presName="node" presStyleLbl="node1" presStyleIdx="4" presStyleCnt="5" custScaleX="180267" custScaleY="58847">
        <dgm:presLayoutVars>
          <dgm:bulletEnabled val="1"/>
        </dgm:presLayoutVars>
      </dgm:prSet>
      <dgm:spPr/>
      <dgm:t>
        <a:bodyPr/>
        <a:lstStyle/>
        <a:p>
          <a:endParaRPr kumimoji="1" lang="ja-JP" altLang="en-US"/>
        </a:p>
      </dgm:t>
    </dgm:pt>
  </dgm:ptLst>
  <dgm:cxnLst>
    <dgm:cxn modelId="{5D4F48E9-ACA7-4947-A832-96923A1D1065}" type="presOf" srcId="{B6280159-85E1-4149-950A-9DE6FBD6480C}" destId="{27ADBBF1-D800-461E-AF06-A9151EEF2D49}" srcOrd="0" destOrd="0" presId="urn:microsoft.com/office/officeart/2005/8/layout/default"/>
    <dgm:cxn modelId="{01991355-93F4-4E25-BBA3-28A62484DE27}" type="presOf" srcId="{A4A2A4D6-4FF3-420B-B423-0486329B2B82}" destId="{EF709CC4-587B-4E89-BBA2-3E4EE0B56894}" srcOrd="0" destOrd="0" presId="urn:microsoft.com/office/officeart/2005/8/layout/default"/>
    <dgm:cxn modelId="{B777AFBA-018C-4E99-995B-3E9929B2E5A7}" srcId="{C685061B-E097-4666-A323-172AB2D98DDD}" destId="{0A5171D6-BC10-4D02-AEA5-F163AA99DC35}" srcOrd="1" destOrd="0" parTransId="{62A3DA2A-601F-438B-9F9E-D4465A4C3BA4}" sibTransId="{93AD205F-B3D8-457A-A4EB-8249FE1585B0}"/>
    <dgm:cxn modelId="{A40DFC8F-08BA-4FCD-AE22-B54FEC70A47D}" type="presOf" srcId="{70D991A1-BB97-48E0-8A2E-CDD26FD17125}" destId="{D6BC0473-C8CC-461C-A3B9-0FC2BA91FFEA}" srcOrd="0" destOrd="0" presId="urn:microsoft.com/office/officeart/2005/8/layout/default"/>
    <dgm:cxn modelId="{81C6B86A-C779-4583-9185-C2DD0822485C}" srcId="{C685061B-E097-4666-A323-172AB2D98DDD}" destId="{B6280159-85E1-4149-950A-9DE6FBD6480C}" srcOrd="2" destOrd="0" parTransId="{D956BB85-81FA-4D47-B47C-C27A1F791E98}" sibTransId="{A8AF703F-5CAA-456D-A67D-EFD21B5168B7}"/>
    <dgm:cxn modelId="{75910B62-93F3-4111-8C55-82DBF3EB4174}" srcId="{C685061B-E097-4666-A323-172AB2D98DDD}" destId="{A4A2A4D6-4FF3-420B-B423-0486329B2B82}" srcOrd="4" destOrd="0" parTransId="{6A548A53-F6FF-4819-8EC7-418B657BED39}" sibTransId="{671410B2-1254-4976-B587-E76750151C2B}"/>
    <dgm:cxn modelId="{21316F3A-7C57-41D4-A6AB-D63A2710DAAF}" type="presOf" srcId="{0A5171D6-BC10-4D02-AEA5-F163AA99DC35}" destId="{35B73FF0-4B2C-4336-8A65-23E0FDEF4E57}" srcOrd="0" destOrd="0" presId="urn:microsoft.com/office/officeart/2005/8/layout/default"/>
    <dgm:cxn modelId="{8E2A3E88-5923-4DD4-8E2A-942567101A63}" srcId="{C685061B-E097-4666-A323-172AB2D98DDD}" destId="{70D991A1-BB97-48E0-8A2E-CDD26FD17125}" srcOrd="0" destOrd="0" parTransId="{9F5A856D-3CFA-4C6A-A504-D96F3F667547}" sibTransId="{C292AD57-431E-4D29-B54A-C1FA96BE91FE}"/>
    <dgm:cxn modelId="{B53C20E6-30E5-4141-8D02-650094B0413D}" type="presOf" srcId="{C685061B-E097-4666-A323-172AB2D98DDD}" destId="{BD6B290D-F6D9-42A7-AEA1-EE1D27CB3694}" srcOrd="0" destOrd="0" presId="urn:microsoft.com/office/officeart/2005/8/layout/default"/>
    <dgm:cxn modelId="{A02B7E12-6E1C-4D71-8D24-BCEEA25CE1BC}" type="presOf" srcId="{62D7E137-11A5-4683-91E8-CC33A5AF99A7}" destId="{B72F4C20-A22E-47B0-AA27-74401BB4D056}" srcOrd="0" destOrd="0" presId="urn:microsoft.com/office/officeart/2005/8/layout/default"/>
    <dgm:cxn modelId="{10595E7C-DEB7-4C34-BCE9-778A7826262F}" srcId="{C685061B-E097-4666-A323-172AB2D98DDD}" destId="{62D7E137-11A5-4683-91E8-CC33A5AF99A7}" srcOrd="3" destOrd="0" parTransId="{4AC6F04E-7146-461F-9632-8DDBD1FEA007}" sibTransId="{369F1A4B-8536-4DD4-B1D7-1E12701CE5ED}"/>
    <dgm:cxn modelId="{962F1EA4-A363-4E1A-9685-C7793B81ED11}" type="presParOf" srcId="{BD6B290D-F6D9-42A7-AEA1-EE1D27CB3694}" destId="{D6BC0473-C8CC-461C-A3B9-0FC2BA91FFEA}" srcOrd="0" destOrd="0" presId="urn:microsoft.com/office/officeart/2005/8/layout/default"/>
    <dgm:cxn modelId="{7BF639B1-CA26-4E04-95EE-6565B72B1D64}" type="presParOf" srcId="{BD6B290D-F6D9-42A7-AEA1-EE1D27CB3694}" destId="{D75F9FC6-56A7-49C9-B00B-392C2AA08BD8}" srcOrd="1" destOrd="0" presId="urn:microsoft.com/office/officeart/2005/8/layout/default"/>
    <dgm:cxn modelId="{8652A418-239E-41E7-9C33-DF4920E0425B}" type="presParOf" srcId="{BD6B290D-F6D9-42A7-AEA1-EE1D27CB3694}" destId="{35B73FF0-4B2C-4336-8A65-23E0FDEF4E57}" srcOrd="2" destOrd="0" presId="urn:microsoft.com/office/officeart/2005/8/layout/default"/>
    <dgm:cxn modelId="{30824240-4163-4648-A48E-E256BD6F0DFD}" type="presParOf" srcId="{BD6B290D-F6D9-42A7-AEA1-EE1D27CB3694}" destId="{4B1CE975-7196-4935-9E3D-E6C6CFD6CD56}" srcOrd="3" destOrd="0" presId="urn:microsoft.com/office/officeart/2005/8/layout/default"/>
    <dgm:cxn modelId="{886CB754-C4A0-4CB8-B1B9-9DE59B9013B1}" type="presParOf" srcId="{BD6B290D-F6D9-42A7-AEA1-EE1D27CB3694}" destId="{27ADBBF1-D800-461E-AF06-A9151EEF2D49}" srcOrd="4" destOrd="0" presId="urn:microsoft.com/office/officeart/2005/8/layout/default"/>
    <dgm:cxn modelId="{5820FC4C-F97B-4098-8C57-C9579B376069}" type="presParOf" srcId="{BD6B290D-F6D9-42A7-AEA1-EE1D27CB3694}" destId="{5A64D8B2-86F8-40B6-B299-39BDC6774B2D}" srcOrd="5" destOrd="0" presId="urn:microsoft.com/office/officeart/2005/8/layout/default"/>
    <dgm:cxn modelId="{1EDAA1EE-145A-4341-B871-F250163BB24F}" type="presParOf" srcId="{BD6B290D-F6D9-42A7-AEA1-EE1D27CB3694}" destId="{B72F4C20-A22E-47B0-AA27-74401BB4D056}" srcOrd="6" destOrd="0" presId="urn:microsoft.com/office/officeart/2005/8/layout/default"/>
    <dgm:cxn modelId="{E7347C4D-90F3-4909-AA50-5D5B4CFCB0CF}" type="presParOf" srcId="{BD6B290D-F6D9-42A7-AEA1-EE1D27CB3694}" destId="{62914DE8-2E2F-4BC3-91CA-3E8DE8593305}" srcOrd="7" destOrd="0" presId="urn:microsoft.com/office/officeart/2005/8/layout/default"/>
    <dgm:cxn modelId="{92B122DF-A7B8-428B-9DDC-A121E12798DD}" type="presParOf" srcId="{BD6B290D-F6D9-42A7-AEA1-EE1D27CB3694}" destId="{EF709CC4-587B-4E89-BBA2-3E4EE0B56894}"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BC0473-C8CC-461C-A3B9-0FC2BA91FFEA}">
      <dsp:nvSpPr>
        <dsp:cNvPr id="0" name=""/>
        <dsp:cNvSpPr/>
      </dsp:nvSpPr>
      <dsp:spPr>
        <a:xfrm>
          <a:off x="468182" y="109"/>
          <a:ext cx="2573447" cy="504051"/>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kumimoji="1" lang="ja-JP" altLang="en-US" sz="2400" kern="1200">
              <a:solidFill>
                <a:schemeClr val="tx1"/>
              </a:solidFill>
            </a:rPr>
            <a:t>水道・道路等</a:t>
          </a:r>
          <a:endParaRPr kumimoji="1" lang="ja-JP" altLang="en-US" sz="2400" kern="1200" dirty="0">
            <a:solidFill>
              <a:schemeClr val="tx1"/>
            </a:solidFill>
          </a:endParaRPr>
        </a:p>
      </dsp:txBody>
      <dsp:txXfrm>
        <a:off x="468182" y="109"/>
        <a:ext cx="2573447" cy="504051"/>
      </dsp:txXfrm>
    </dsp:sp>
    <dsp:sp modelId="{35B73FF0-4B2C-4336-8A65-23E0FDEF4E57}">
      <dsp:nvSpPr>
        <dsp:cNvPr id="0" name=""/>
        <dsp:cNvSpPr/>
      </dsp:nvSpPr>
      <dsp:spPr>
        <a:xfrm>
          <a:off x="468182" y="646918"/>
          <a:ext cx="2573447" cy="504051"/>
        </a:xfrm>
        <a:prstGeom prst="rect">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kumimoji="1" lang="ja-JP" altLang="en-US" sz="2400" kern="1200">
              <a:solidFill>
                <a:schemeClr val="tx1"/>
              </a:solidFill>
            </a:rPr>
            <a:t>年金・医療</a:t>
          </a:r>
          <a:endParaRPr kumimoji="1" lang="ja-JP" altLang="en-US" sz="2400" kern="1200" dirty="0">
            <a:solidFill>
              <a:schemeClr val="tx1"/>
            </a:solidFill>
          </a:endParaRPr>
        </a:p>
      </dsp:txBody>
      <dsp:txXfrm>
        <a:off x="468182" y="646918"/>
        <a:ext cx="2573447" cy="504051"/>
      </dsp:txXfrm>
    </dsp:sp>
    <dsp:sp modelId="{27ADBBF1-D800-461E-AF06-A9151EEF2D49}">
      <dsp:nvSpPr>
        <dsp:cNvPr id="0" name=""/>
        <dsp:cNvSpPr/>
      </dsp:nvSpPr>
      <dsp:spPr>
        <a:xfrm>
          <a:off x="468182" y="1293726"/>
          <a:ext cx="2573447" cy="504051"/>
        </a:xfrm>
        <a:prstGeom prst="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kumimoji="1" lang="ja-JP" altLang="en-US" sz="2400" kern="1200" baseline="0">
              <a:solidFill>
                <a:schemeClr val="tx1"/>
              </a:solidFill>
            </a:rPr>
            <a:t>警察・消防</a:t>
          </a:r>
          <a:endParaRPr kumimoji="1" lang="ja-JP" altLang="en-US" sz="2400" kern="1200" baseline="0" dirty="0">
            <a:solidFill>
              <a:schemeClr val="tx1"/>
            </a:solidFill>
          </a:endParaRPr>
        </a:p>
      </dsp:txBody>
      <dsp:txXfrm>
        <a:off x="468182" y="1293726"/>
        <a:ext cx="2573447" cy="504051"/>
      </dsp:txXfrm>
    </dsp:sp>
    <dsp:sp modelId="{B72F4C20-A22E-47B0-AA27-74401BB4D056}">
      <dsp:nvSpPr>
        <dsp:cNvPr id="0" name=""/>
        <dsp:cNvSpPr/>
      </dsp:nvSpPr>
      <dsp:spPr>
        <a:xfrm>
          <a:off x="468182" y="1940535"/>
          <a:ext cx="2573447" cy="504051"/>
        </a:xfrm>
        <a:prstGeom prst="rect">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kumimoji="1" lang="ja-JP" altLang="en-US" sz="2400" kern="1200">
              <a:solidFill>
                <a:schemeClr val="tx1"/>
              </a:solidFill>
            </a:rPr>
            <a:t>福　祉</a:t>
          </a:r>
          <a:endParaRPr kumimoji="1" lang="ja-JP" altLang="en-US" sz="2400" kern="1200" dirty="0">
            <a:solidFill>
              <a:schemeClr val="tx1"/>
            </a:solidFill>
          </a:endParaRPr>
        </a:p>
      </dsp:txBody>
      <dsp:txXfrm>
        <a:off x="468182" y="1940535"/>
        <a:ext cx="2573447" cy="504051"/>
      </dsp:txXfrm>
    </dsp:sp>
    <dsp:sp modelId="{EF709CC4-587B-4E89-BBA2-3E4EE0B56894}">
      <dsp:nvSpPr>
        <dsp:cNvPr id="0" name=""/>
        <dsp:cNvSpPr/>
      </dsp:nvSpPr>
      <dsp:spPr>
        <a:xfrm>
          <a:off x="468182" y="2587344"/>
          <a:ext cx="2573447" cy="504051"/>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kumimoji="1" lang="ja-JP" altLang="en-US" sz="2400" kern="1200" dirty="0">
              <a:solidFill>
                <a:schemeClr val="tx1"/>
              </a:solidFill>
            </a:rPr>
            <a:t>教　育</a:t>
          </a:r>
        </a:p>
      </dsp:txBody>
      <dsp:txXfrm>
        <a:off x="468182" y="2587344"/>
        <a:ext cx="2573447" cy="50405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6"/>
            <a:ext cx="3078428" cy="511323"/>
          </a:xfrm>
          <a:prstGeom prst="rect">
            <a:avLst/>
          </a:prstGeom>
        </p:spPr>
        <p:txBody>
          <a:bodyPr vert="horz" lIns="94300" tIns="47149" rIns="94300" bIns="47149" rtlCol="0"/>
          <a:lstStyle>
            <a:lvl1pPr algn="l">
              <a:defRPr sz="1100"/>
            </a:lvl1pPr>
          </a:lstStyle>
          <a:p>
            <a:r>
              <a:rPr kumimoji="1" lang="ja-JP" altLang="en-US"/>
              <a:t>高校生用モデルテキスト</a:t>
            </a:r>
            <a:r>
              <a:rPr kumimoji="1" lang="en-US" altLang="ja-JP"/>
              <a:t>Ⅱ</a:t>
            </a:r>
            <a:endParaRPr kumimoji="1" lang="ja-JP" altLang="en-US"/>
          </a:p>
        </p:txBody>
      </p:sp>
      <p:sp>
        <p:nvSpPr>
          <p:cNvPr id="4" name="フッター プレースホルダー 3"/>
          <p:cNvSpPr>
            <a:spLocks noGrp="1"/>
          </p:cNvSpPr>
          <p:nvPr>
            <p:ph type="ftr" sz="quarter" idx="2"/>
          </p:nvPr>
        </p:nvSpPr>
        <p:spPr>
          <a:xfrm>
            <a:off x="0" y="9721663"/>
            <a:ext cx="3078428" cy="511321"/>
          </a:xfrm>
          <a:prstGeom prst="rect">
            <a:avLst/>
          </a:prstGeom>
        </p:spPr>
        <p:txBody>
          <a:bodyPr vert="horz" lIns="94300" tIns="47149" rIns="94300" bIns="47149" rtlCol="0" anchor="b"/>
          <a:lstStyle>
            <a:lvl1pPr algn="l">
              <a:defRPr sz="1100"/>
            </a:lvl1pPr>
          </a:lstStyle>
          <a:p>
            <a:endParaRPr kumimoji="1" lang="ja-JP" altLang="en-US"/>
          </a:p>
        </p:txBody>
      </p:sp>
      <p:sp>
        <p:nvSpPr>
          <p:cNvPr id="5" name="スライド番号プレースホルダー 4"/>
          <p:cNvSpPr>
            <a:spLocks noGrp="1"/>
          </p:cNvSpPr>
          <p:nvPr>
            <p:ph type="sldNum" sz="quarter" idx="3"/>
          </p:nvPr>
        </p:nvSpPr>
        <p:spPr>
          <a:xfrm>
            <a:off x="4023994" y="9721663"/>
            <a:ext cx="3078428" cy="511321"/>
          </a:xfrm>
          <a:prstGeom prst="rect">
            <a:avLst/>
          </a:prstGeom>
        </p:spPr>
        <p:txBody>
          <a:bodyPr vert="horz" lIns="94300" tIns="47149" rIns="94300" bIns="47149" rtlCol="0" anchor="b"/>
          <a:lstStyle>
            <a:lvl1pPr algn="r">
              <a:defRPr sz="1100"/>
            </a:lvl1pPr>
          </a:lstStyle>
          <a:p>
            <a:fld id="{77C6BCB2-CE4F-4E21-AC9E-C97070D2C00B}" type="slidenum">
              <a:rPr kumimoji="1" lang="ja-JP" altLang="en-US" smtClean="0"/>
              <a:pPr/>
              <a:t>‹#›</a:t>
            </a:fld>
            <a:endParaRPr kumimoji="1" lang="ja-JP" altLang="en-US" dirty="0"/>
          </a:p>
        </p:txBody>
      </p:sp>
      <p:sp>
        <p:nvSpPr>
          <p:cNvPr id="6" name="日付プレースホルダー 5"/>
          <p:cNvSpPr>
            <a:spLocks noGrp="1"/>
          </p:cNvSpPr>
          <p:nvPr>
            <p:ph type="dt" sz="quarter" idx="1"/>
          </p:nvPr>
        </p:nvSpPr>
        <p:spPr>
          <a:xfrm>
            <a:off x="4023994" y="2"/>
            <a:ext cx="3078428" cy="511323"/>
          </a:xfrm>
          <a:prstGeom prst="rect">
            <a:avLst/>
          </a:prstGeom>
        </p:spPr>
        <p:txBody>
          <a:bodyPr vert="horz" lIns="94312" tIns="47156" rIns="94312" bIns="47156" rtlCol="0"/>
          <a:lstStyle>
            <a:lvl1pPr algn="r">
              <a:defRPr sz="1100"/>
            </a:lvl1pPr>
          </a:lstStyle>
          <a:p>
            <a:r>
              <a:rPr kumimoji="1" lang="en-US" altLang="ja-JP" dirty="0"/>
              <a:t>2012/7/12</a:t>
            </a:r>
            <a:endParaRPr kumimoji="1" lang="ja-JP" altLang="en-US" dirty="0"/>
          </a:p>
        </p:txBody>
      </p:sp>
    </p:spTree>
    <p:extLst>
      <p:ext uri="{BB962C8B-B14F-4D97-AF65-F5344CB8AC3E}">
        <p14:creationId xmlns:p14="http://schemas.microsoft.com/office/powerpoint/2010/main" val="3393445775"/>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3078428" cy="511730"/>
          </a:xfrm>
          <a:prstGeom prst="rect">
            <a:avLst/>
          </a:prstGeom>
        </p:spPr>
        <p:txBody>
          <a:bodyPr vert="horz" lIns="94300" tIns="47149" rIns="94300" bIns="47149" rtlCol="0"/>
          <a:lstStyle>
            <a:lvl1pPr algn="l">
              <a:defRPr sz="1100"/>
            </a:lvl1pPr>
          </a:lstStyle>
          <a:p>
            <a:r>
              <a:rPr kumimoji="1" lang="ja-JP" altLang="en-US"/>
              <a:t>高校生用モデルテキスト</a:t>
            </a:r>
            <a:r>
              <a:rPr kumimoji="1" lang="en-US" altLang="ja-JP"/>
              <a:t>Ⅱ</a:t>
            </a:r>
            <a:endParaRPr kumimoji="1" lang="ja-JP" altLang="en-US"/>
          </a:p>
        </p:txBody>
      </p:sp>
      <p:sp>
        <p:nvSpPr>
          <p:cNvPr id="3" name="日付プレースホルダー 2"/>
          <p:cNvSpPr>
            <a:spLocks noGrp="1"/>
          </p:cNvSpPr>
          <p:nvPr>
            <p:ph type="dt" idx="1"/>
          </p:nvPr>
        </p:nvSpPr>
        <p:spPr>
          <a:xfrm>
            <a:off x="4023994" y="2"/>
            <a:ext cx="3078428" cy="511730"/>
          </a:xfrm>
          <a:prstGeom prst="rect">
            <a:avLst/>
          </a:prstGeom>
        </p:spPr>
        <p:txBody>
          <a:bodyPr vert="horz" lIns="94300" tIns="47149" rIns="94300" bIns="47149" rtlCol="0"/>
          <a:lstStyle>
            <a:lvl1pPr algn="r">
              <a:defRPr sz="1100"/>
            </a:lvl1pPr>
          </a:lstStyle>
          <a:p>
            <a:fld id="{B1F507CF-E6BB-462F-BC91-0FB424273D4B}" type="datetimeFigureOut">
              <a:rPr kumimoji="1" lang="ja-JP" altLang="en-US" smtClean="0"/>
              <a:pPr/>
              <a:t>2020/8/7</a:t>
            </a:fld>
            <a:endParaRPr kumimoji="1" lang="ja-JP" altLang="en-US"/>
          </a:p>
        </p:txBody>
      </p:sp>
      <p:sp>
        <p:nvSpPr>
          <p:cNvPr id="4" name="スライド イメージ プレースホルダー 3"/>
          <p:cNvSpPr>
            <a:spLocks noGrp="1" noRot="1" noChangeAspect="1"/>
          </p:cNvSpPr>
          <p:nvPr>
            <p:ph type="sldImg" idx="2"/>
          </p:nvPr>
        </p:nvSpPr>
        <p:spPr>
          <a:xfrm>
            <a:off x="993775" y="766763"/>
            <a:ext cx="5116513" cy="3836987"/>
          </a:xfrm>
          <a:prstGeom prst="rect">
            <a:avLst/>
          </a:prstGeom>
          <a:noFill/>
          <a:ln w="12700">
            <a:solidFill>
              <a:prstClr val="black"/>
            </a:solidFill>
          </a:ln>
        </p:spPr>
        <p:txBody>
          <a:bodyPr vert="horz" lIns="94300" tIns="47149" rIns="94300" bIns="47149" rtlCol="0" anchor="ctr"/>
          <a:lstStyle/>
          <a:p>
            <a:endParaRPr lang="ja-JP" altLang="en-US"/>
          </a:p>
        </p:txBody>
      </p:sp>
      <p:sp>
        <p:nvSpPr>
          <p:cNvPr id="5" name="ノート プレースホルダー 4"/>
          <p:cNvSpPr>
            <a:spLocks noGrp="1"/>
          </p:cNvSpPr>
          <p:nvPr>
            <p:ph type="body" sz="quarter" idx="3"/>
          </p:nvPr>
        </p:nvSpPr>
        <p:spPr>
          <a:xfrm>
            <a:off x="710409" y="4861446"/>
            <a:ext cx="5683249" cy="4605576"/>
          </a:xfrm>
          <a:prstGeom prst="rect">
            <a:avLst/>
          </a:prstGeom>
        </p:spPr>
        <p:txBody>
          <a:bodyPr vert="horz" lIns="94300" tIns="47149" rIns="94300" bIns="4714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11"/>
            <a:ext cx="3078428" cy="511730"/>
          </a:xfrm>
          <a:prstGeom prst="rect">
            <a:avLst/>
          </a:prstGeom>
        </p:spPr>
        <p:txBody>
          <a:bodyPr vert="horz" lIns="94300" tIns="47149" rIns="94300" bIns="47149"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4023994" y="9721111"/>
            <a:ext cx="3078428" cy="511730"/>
          </a:xfrm>
          <a:prstGeom prst="rect">
            <a:avLst/>
          </a:prstGeom>
        </p:spPr>
        <p:txBody>
          <a:bodyPr vert="horz" lIns="94300" tIns="47149" rIns="94300" bIns="47149" rtlCol="0" anchor="b"/>
          <a:lstStyle>
            <a:lvl1pPr algn="r">
              <a:defRPr sz="1100"/>
            </a:lvl1pPr>
          </a:lstStyle>
          <a:p>
            <a:fld id="{A0D1CF14-DF28-4A09-963B-B864808D71BF}" type="slidenum">
              <a:rPr kumimoji="1" lang="ja-JP" altLang="en-US" smtClean="0"/>
              <a:pPr/>
              <a:t>‹#›</a:t>
            </a:fld>
            <a:endParaRPr kumimoji="1" lang="ja-JP" altLang="en-US"/>
          </a:p>
        </p:txBody>
      </p:sp>
    </p:spTree>
    <p:extLst>
      <p:ext uri="{BB962C8B-B14F-4D97-AF65-F5344CB8AC3E}">
        <p14:creationId xmlns:p14="http://schemas.microsoft.com/office/powerpoint/2010/main" val="4124128812"/>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pPr defTabSz="954908" fontAlgn="base">
              <a:spcBef>
                <a:spcPct val="0"/>
              </a:spcBef>
              <a:spcAft>
                <a:spcPct val="0"/>
              </a:spcAft>
              <a:defRPr/>
            </a:pPr>
            <a:endParaRPr lang="en-US" altLang="ja-JP" sz="1300" dirty="0">
              <a:solidFill>
                <a:srgbClr val="000000"/>
              </a:solidFill>
              <a:latin typeface="Arial" charset="0"/>
              <a:ea typeface="ＭＳ Ｐゴシック" charset="-128"/>
            </a:endParaRPr>
          </a:p>
        </p:txBody>
      </p:sp>
      <p:sp>
        <p:nvSpPr>
          <p:cNvPr id="20483" name="Rectangle 2"/>
          <p:cNvSpPr>
            <a:spLocks noGrp="1" noRot="1" noChangeAspect="1" noChangeArrowheads="1" noTextEdit="1"/>
          </p:cNvSpPr>
          <p:nvPr>
            <p:ph type="sldImg"/>
          </p:nvPr>
        </p:nvSpPr>
        <p:spPr>
          <a:xfrm>
            <a:off x="1014413" y="774700"/>
            <a:ext cx="5153025" cy="3863975"/>
          </a:xfrm>
          <a:ln/>
        </p:spPr>
      </p:sp>
      <p:sp>
        <p:nvSpPr>
          <p:cNvPr id="20484" name="Rectangle 3"/>
          <p:cNvSpPr>
            <a:spLocks noGrp="1" noChangeArrowheads="1"/>
          </p:cNvSpPr>
          <p:nvPr>
            <p:ph type="body" idx="1"/>
          </p:nvPr>
        </p:nvSpPr>
        <p:spPr>
          <a:noFill/>
          <a:ln/>
        </p:spPr>
        <p:txBody>
          <a:bodyPr/>
          <a:lstStyle/>
          <a:p>
            <a:r>
              <a:rPr lang="ja-JP" altLang="ja-JP" sz="1300" dirty="0"/>
              <a:t>授業をすぐに開始できるよう、あらかじめパワーポイントの表紙をスクリーンに映しておきましょう。担任の先生からの紹介があるまで、落ち着いた態度でお願いします。</a:t>
            </a:r>
          </a:p>
          <a:p>
            <a:r>
              <a:rPr lang="ja-JP" altLang="ja-JP" sz="1300" dirty="0"/>
              <a:t>何分にはどこまで進んでいるべきか、時間がなくなってしまった場合、どこを飛ばすのか、事前に考えるなど、時間配分に気を付けてください。</a:t>
            </a:r>
          </a:p>
          <a:p>
            <a:r>
              <a:rPr lang="ja-JP" altLang="ja-JP" sz="1300" dirty="0"/>
              <a:t>余裕をもって一番伝えたいことを、しっかり伝えることができるようにしましょう</a:t>
            </a:r>
          </a:p>
          <a:p>
            <a:pPr eaLnBrk="1" hangingPunct="1"/>
            <a:endParaRPr lang="ja-JP" altLang="ja-JP" dirty="0">
              <a:ea typeface="ＭＳ Ｐ明朝" charset="-128"/>
            </a:endParaRPr>
          </a:p>
        </p:txBody>
      </p:sp>
      <p:sp>
        <p:nvSpPr>
          <p:cNvPr id="2" name="ヘッダー プレースホルダー 1">
            <a:extLst>
              <a:ext uri="{FF2B5EF4-FFF2-40B4-BE49-F238E27FC236}">
                <a16:creationId xmlns:a16="http://schemas.microsoft.com/office/drawing/2014/main" id="{141C4886-4024-4B1E-91E5-E26DEAA679ED}"/>
              </a:ext>
            </a:extLst>
          </p:cNvPr>
          <p:cNvSpPr>
            <a:spLocks noGrp="1"/>
          </p:cNvSpPr>
          <p:nvPr>
            <p:ph type="hdr" sz="quarter"/>
          </p:nvPr>
        </p:nvSpPr>
        <p:spPr/>
        <p:txBody>
          <a:bodyPr/>
          <a:lstStyle/>
          <a:p>
            <a:r>
              <a:rPr kumimoji="1" lang="ja-JP" altLang="en-US"/>
              <a:t>高校生用モデルテキスト</a:t>
            </a:r>
            <a:r>
              <a:rPr kumimoji="1" lang="en-US" altLang="ja-JP"/>
              <a:t>Ⅱ</a:t>
            </a:r>
            <a:endParaRPr kumimoji="1" lang="ja-JP" altLang="en-US"/>
          </a:p>
        </p:txBody>
      </p:sp>
    </p:spTree>
    <p:extLst>
      <p:ext uri="{BB962C8B-B14F-4D97-AF65-F5344CB8AC3E}">
        <p14:creationId xmlns:p14="http://schemas.microsoft.com/office/powerpoint/2010/main" val="1231875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300" dirty="0"/>
              <a:t>【コメント例】</a:t>
            </a:r>
            <a:r>
              <a:rPr lang="ja-JP" altLang="en-US" sz="1300" dirty="0"/>
              <a:t>・・・・模擬選挙のスタートと立候補者の紹介</a:t>
            </a:r>
            <a:endParaRPr lang="ja-JP" altLang="ja-JP" sz="1300" dirty="0"/>
          </a:p>
          <a:p>
            <a:r>
              <a:rPr lang="ja-JP" altLang="en-US" sz="1300" dirty="0"/>
              <a:t>「</a:t>
            </a:r>
            <a:r>
              <a:rPr lang="ja-JP" altLang="ja-JP" sz="1300" dirty="0"/>
              <a:t>それでは、ここで税金の集め方と使いみちについて、模擬選挙を通じて考えてみましょう。これから</a:t>
            </a:r>
            <a:r>
              <a:rPr lang="en-US" altLang="ja-JP" sz="1300" dirty="0"/>
              <a:t>A</a:t>
            </a:r>
            <a:r>
              <a:rPr lang="ja-JP" altLang="ja-JP" sz="1300" dirty="0"/>
              <a:t>党・</a:t>
            </a:r>
            <a:r>
              <a:rPr lang="en-US" altLang="ja-JP" sz="1300" dirty="0"/>
              <a:t>B</a:t>
            </a:r>
            <a:r>
              <a:rPr lang="ja-JP" altLang="ja-JP" sz="1300" dirty="0"/>
              <a:t>党・</a:t>
            </a:r>
            <a:r>
              <a:rPr lang="en-US" altLang="ja-JP" sz="1300" dirty="0"/>
              <a:t>C</a:t>
            </a:r>
            <a:r>
              <a:rPr lang="ja-JP" altLang="ja-JP" sz="1300" dirty="0"/>
              <a:t>党それぞれの候補者に公約を発表してもらいますので、聞いてください。それでは</a:t>
            </a:r>
            <a:r>
              <a:rPr lang="en-US" altLang="ja-JP" sz="1300" dirty="0"/>
              <a:t>A</a:t>
            </a:r>
            <a:r>
              <a:rPr lang="ja-JP" altLang="ja-JP" sz="1300" dirty="0"/>
              <a:t>党の○○さん、公約を発表してください！・・・次に</a:t>
            </a:r>
            <a:r>
              <a:rPr lang="en-US" altLang="ja-JP" sz="1300" dirty="0"/>
              <a:t>B</a:t>
            </a:r>
            <a:r>
              <a:rPr lang="ja-JP" altLang="ja-JP" sz="1300" dirty="0"/>
              <a:t>党の○○さんお願いします。・・・最後に</a:t>
            </a:r>
            <a:r>
              <a:rPr lang="en-US" altLang="ja-JP" sz="1300" dirty="0"/>
              <a:t>C</a:t>
            </a:r>
            <a:r>
              <a:rPr lang="ja-JP" altLang="ja-JP" sz="1300" dirty="0"/>
              <a:t>党の○○さんお願いします。・・・はい、各党の候補者の方々ありがとうございました。</a:t>
            </a:r>
            <a:r>
              <a:rPr lang="ja-JP" altLang="en-US" sz="1300" dirty="0"/>
              <a:t>」</a:t>
            </a:r>
            <a:endParaRPr lang="ja-JP" altLang="ja-JP" sz="1300" dirty="0"/>
          </a:p>
          <a:p>
            <a:r>
              <a:rPr lang="en-US" altLang="ja-JP" sz="1300" dirty="0"/>
              <a:t>--------------------------------------------------------------------------------------------------------------------------------------------</a:t>
            </a:r>
            <a:endParaRPr lang="ja-JP" altLang="ja-JP" sz="1300" dirty="0"/>
          </a:p>
          <a:p>
            <a:r>
              <a:rPr lang="ja-JP" altLang="ja-JP" sz="1300" dirty="0"/>
              <a:t>事前打ち合わせで候補者を決めておいて下さい。最初の候補者に勢いがあると、後の候補者も乗りやすいと思います。できれば、学校の先生を巻き込みましょう。</a:t>
            </a:r>
            <a:endParaRPr lang="en-US" altLang="ja-JP" sz="1300" dirty="0"/>
          </a:p>
          <a:p>
            <a:endParaRPr lang="en-US" altLang="ja-JP" sz="1300" dirty="0"/>
          </a:p>
          <a:p>
            <a:r>
              <a:rPr lang="ja-JP" altLang="ja-JP" sz="1300" dirty="0"/>
              <a:t>【コメント例】</a:t>
            </a:r>
            <a:r>
              <a:rPr lang="ja-JP" altLang="en-US" sz="1300" dirty="0"/>
              <a:t>・・・・ワーク１のスタート</a:t>
            </a:r>
            <a:endParaRPr lang="ja-JP" altLang="ja-JP" sz="1300" dirty="0"/>
          </a:p>
          <a:p>
            <a:r>
              <a:rPr lang="ja-JP" altLang="en-US" sz="1300" dirty="0"/>
              <a:t>「</a:t>
            </a:r>
            <a:r>
              <a:rPr lang="ja-JP" altLang="ja-JP" sz="1300" dirty="0"/>
              <a:t>今から、お手元のワークシートを作成してもらいます。各党（候補者）の公約を年齢や性別、職業などの立場の違いに基づいて評価し、長所と短所を記入してください。〇分間でお願いします。それでは、スタートしてください。</a:t>
            </a:r>
            <a:r>
              <a:rPr lang="ja-JP" altLang="en-US" sz="1300" dirty="0"/>
              <a:t>」</a:t>
            </a:r>
            <a:endParaRPr lang="en-US" altLang="ja-JP" sz="1300" dirty="0"/>
          </a:p>
          <a:p>
            <a:r>
              <a:rPr lang="en-US" altLang="ja-JP" sz="1300" dirty="0"/>
              <a:t>----------------------------------------------------------------------------------------------------------------------</a:t>
            </a:r>
            <a:endParaRPr lang="ja-JP" altLang="ja-JP" sz="1300" dirty="0"/>
          </a:p>
          <a:p>
            <a:r>
              <a:rPr lang="ja-JP" altLang="ja-JP" sz="1300" dirty="0"/>
              <a:t>〇分間は残りの時間から逆算して決めてください。また、この部分は後のディスカッションを深くするため、個人での取り組みをお勧めします。</a:t>
            </a:r>
            <a:endParaRPr lang="en-US" altLang="ja-JP" sz="1300" dirty="0"/>
          </a:p>
          <a:p>
            <a:endParaRPr lang="en-US" altLang="ja-JP" sz="1300" dirty="0"/>
          </a:p>
          <a:p>
            <a:r>
              <a:rPr lang="ja-JP" altLang="ja-JP" sz="1300" dirty="0"/>
              <a:t>【コメント例】</a:t>
            </a:r>
            <a:r>
              <a:rPr lang="ja-JP" altLang="en-US" sz="1300" dirty="0"/>
              <a:t>・・・・ワーク２のスタート</a:t>
            </a:r>
            <a:endParaRPr lang="ja-JP" altLang="ja-JP" sz="1300" dirty="0"/>
          </a:p>
          <a:p>
            <a:r>
              <a:rPr lang="ja-JP" altLang="en-US" sz="1300" dirty="0"/>
              <a:t>「</a:t>
            </a:r>
            <a:r>
              <a:rPr lang="ja-JP" altLang="ja-JP" sz="1300" dirty="0"/>
              <a:t>次に、自分ならどの党（候補者）投票するかをその理由とともに記入してください。〇分間でお願いします。それではスタートしてください。</a:t>
            </a:r>
            <a:r>
              <a:rPr lang="ja-JP" altLang="en-US" sz="1300" dirty="0"/>
              <a:t>」</a:t>
            </a:r>
            <a:endParaRPr lang="ja-JP" altLang="ja-JP" sz="1300" dirty="0"/>
          </a:p>
          <a:p>
            <a:r>
              <a:rPr lang="en-US" altLang="ja-JP" sz="1300" dirty="0"/>
              <a:t>-------------------------------------------------</a:t>
            </a:r>
            <a:endParaRPr lang="ja-JP" altLang="ja-JP" sz="1300" dirty="0"/>
          </a:p>
          <a:p>
            <a:r>
              <a:rPr lang="ja-JP" altLang="ja-JP" sz="1300" dirty="0"/>
              <a:t>ここでも、〇分間は残り時間から逆算して決めてください。</a:t>
            </a:r>
            <a:endParaRPr lang="en-US" altLang="ja-JP" sz="1300" dirty="0"/>
          </a:p>
          <a:p>
            <a:endParaRPr lang="en-US" altLang="ja-JP" sz="1300" dirty="0"/>
          </a:p>
          <a:p>
            <a:r>
              <a:rPr lang="ja-JP" altLang="ja-JP" sz="1300" dirty="0"/>
              <a:t>【コメント例】</a:t>
            </a:r>
            <a:r>
              <a:rPr lang="ja-JP" altLang="en-US" sz="1300" dirty="0"/>
              <a:t>・・・・ディスカッションのスタート</a:t>
            </a:r>
            <a:endParaRPr lang="ja-JP" altLang="ja-JP" sz="1300" dirty="0"/>
          </a:p>
          <a:p>
            <a:r>
              <a:rPr lang="ja-JP" altLang="en-US" sz="1300" dirty="0"/>
              <a:t>「</a:t>
            </a:r>
            <a:r>
              <a:rPr lang="ja-JP" altLang="ja-JP" sz="1300" dirty="0"/>
              <a:t>最後に、班の中でほかの人がどのように考えているのか意見を聞き、もう一度、自分ならどの党（候補者）投票するかをその理由とともに考え、思ったことを記入してください。この話し合いの後で、班の代表者にどんな意見があったかを発表してもらいます。〇分間でお願いします。それではスタートしてください。</a:t>
            </a:r>
            <a:r>
              <a:rPr lang="ja-JP" altLang="en-US" sz="1300" dirty="0"/>
              <a:t>」</a:t>
            </a:r>
            <a:endParaRPr lang="ja-JP" altLang="ja-JP" sz="1300" dirty="0"/>
          </a:p>
          <a:p>
            <a:r>
              <a:rPr lang="en-US" altLang="ja-JP" sz="1300" dirty="0"/>
              <a:t>---------------------------------------------------------------------------</a:t>
            </a:r>
            <a:endParaRPr lang="ja-JP" altLang="ja-JP" sz="1300" dirty="0"/>
          </a:p>
          <a:p>
            <a:r>
              <a:rPr lang="ja-JP" altLang="ja-JP" sz="1300" dirty="0"/>
              <a:t>ここは時間がかかると予想されますので、できれば</a:t>
            </a:r>
            <a:r>
              <a:rPr lang="en-US" altLang="ja-JP" sz="1300" dirty="0"/>
              <a:t>5</a:t>
            </a:r>
            <a:r>
              <a:rPr lang="ja-JP" altLang="en-US" sz="1300" dirty="0"/>
              <a:t>～</a:t>
            </a:r>
            <a:r>
              <a:rPr lang="en-US" altLang="ja-JP" sz="1300" dirty="0"/>
              <a:t>10</a:t>
            </a:r>
            <a:r>
              <a:rPr lang="ja-JP" altLang="ja-JP" sz="1300" dirty="0"/>
              <a:t>分くらい確保したいところです。</a:t>
            </a:r>
            <a:endParaRPr lang="en-US" altLang="ja-JP" sz="1300" dirty="0"/>
          </a:p>
          <a:p>
            <a:endParaRPr lang="en-US" altLang="ja-JP" sz="1300" dirty="0"/>
          </a:p>
          <a:p>
            <a:r>
              <a:rPr lang="ja-JP" altLang="ja-JP" sz="1300" dirty="0"/>
              <a:t>【コメント例】</a:t>
            </a:r>
            <a:r>
              <a:rPr lang="ja-JP" altLang="en-US" sz="1300" dirty="0"/>
              <a:t>・・・・ディスカッションのスタートと発表</a:t>
            </a:r>
            <a:endParaRPr lang="ja-JP" altLang="ja-JP" sz="1300" dirty="0"/>
          </a:p>
          <a:p>
            <a:r>
              <a:rPr lang="ja-JP" altLang="en-US" sz="1300" dirty="0"/>
              <a:t>「</a:t>
            </a:r>
            <a:r>
              <a:rPr lang="ja-JP" altLang="ja-JP" sz="1300" dirty="0"/>
              <a:t>はい、時間です。それでは〇〇班から順番にどんな意見、考えがあったかを発表していってください。各班〇分から〇分程度でお願いします。</a:t>
            </a:r>
            <a:r>
              <a:rPr lang="ja-JP" altLang="en-US" sz="1300" dirty="0"/>
              <a:t>」</a:t>
            </a:r>
            <a:endParaRPr lang="ja-JP" altLang="ja-JP" sz="1300" dirty="0"/>
          </a:p>
          <a:p>
            <a:r>
              <a:rPr lang="en-US" altLang="ja-JP" sz="1300" dirty="0"/>
              <a:t>--------------------------------------------------------------------------------------------------------------------------------------------------------------</a:t>
            </a:r>
            <a:endParaRPr lang="ja-JP" altLang="ja-JP" sz="1300" dirty="0"/>
          </a:p>
          <a:p>
            <a:r>
              <a:rPr lang="ja-JP" altLang="ja-JP" sz="1300" dirty="0"/>
              <a:t>発表には、</a:t>
            </a:r>
            <a:r>
              <a:rPr lang="en-US" altLang="ja-JP" sz="1300" dirty="0"/>
              <a:t>1</a:t>
            </a:r>
            <a:r>
              <a:rPr lang="ja-JP" altLang="ja-JP" sz="1300" dirty="0"/>
              <a:t>班につき、</a:t>
            </a:r>
            <a:r>
              <a:rPr lang="en-US" altLang="ja-JP" sz="1300" dirty="0"/>
              <a:t>1</a:t>
            </a:r>
            <a:r>
              <a:rPr lang="ja-JP" altLang="ja-JP" sz="1300" dirty="0"/>
              <a:t>分から</a:t>
            </a:r>
            <a:r>
              <a:rPr lang="en-US" altLang="ja-JP" sz="1300" dirty="0"/>
              <a:t>2</a:t>
            </a:r>
            <a:r>
              <a:rPr lang="ja-JP" altLang="ja-JP" sz="1300" dirty="0"/>
              <a:t>分くらいかかることが多いと思います。長くなり過ぎないように時間を指定しておいた方がよいでしょう。</a:t>
            </a:r>
            <a:r>
              <a:rPr lang="ja-JP" altLang="en-US" sz="1300" dirty="0"/>
              <a:t>時間が足りない場合は、発表者の数を減らします。</a:t>
            </a:r>
            <a:endParaRPr lang="en-US" altLang="ja-JP" sz="1300" dirty="0"/>
          </a:p>
          <a:p>
            <a:endParaRPr lang="en-US" altLang="ja-JP" sz="1300" dirty="0"/>
          </a:p>
          <a:p>
            <a:r>
              <a:rPr lang="ja-JP" altLang="ja-JP" sz="1300" dirty="0"/>
              <a:t>【コメント例】</a:t>
            </a:r>
            <a:r>
              <a:rPr lang="ja-JP" altLang="en-US" sz="1300" dirty="0"/>
              <a:t>・・・・投票と当選者の発表</a:t>
            </a:r>
            <a:endParaRPr lang="ja-JP" altLang="ja-JP" sz="1300" dirty="0"/>
          </a:p>
          <a:p>
            <a:r>
              <a:rPr lang="ja-JP" altLang="en-US" sz="1300" dirty="0"/>
              <a:t>「</a:t>
            </a:r>
            <a:r>
              <a:rPr lang="ja-JP" altLang="ja-JP" sz="1300" dirty="0"/>
              <a:t>それでは、いよいよ</a:t>
            </a:r>
            <a:r>
              <a:rPr lang="ja-JP" altLang="en-US" sz="1300" dirty="0"/>
              <a:t>投票</a:t>
            </a:r>
            <a:r>
              <a:rPr lang="ja-JP" altLang="ja-JP" sz="1300" dirty="0"/>
              <a:t>です。今から</a:t>
            </a:r>
            <a:r>
              <a:rPr lang="en-US" altLang="ja-JP" sz="1300" dirty="0"/>
              <a:t>A</a:t>
            </a:r>
            <a:r>
              <a:rPr lang="ja-JP" altLang="ja-JP" sz="1300" dirty="0"/>
              <a:t>党○○さんから順番に挙手による投票をお願いします。それでは、</a:t>
            </a:r>
            <a:r>
              <a:rPr lang="en-US" altLang="ja-JP" sz="1300" dirty="0"/>
              <a:t>A</a:t>
            </a:r>
            <a:r>
              <a:rPr lang="ja-JP" altLang="ja-JP" sz="1300" dirty="0"/>
              <a:t>党○○さんに投票する人は挙手をお願いします。次に</a:t>
            </a:r>
            <a:r>
              <a:rPr lang="en-US" altLang="ja-JP" sz="1300" dirty="0"/>
              <a:t>B</a:t>
            </a:r>
            <a:r>
              <a:rPr lang="ja-JP" altLang="ja-JP" sz="1300" dirty="0"/>
              <a:t>党○○さんに投票する人は挙手をお願いします。最後に</a:t>
            </a:r>
            <a:r>
              <a:rPr lang="en-US" altLang="ja-JP" sz="1300" dirty="0"/>
              <a:t>C</a:t>
            </a:r>
            <a:r>
              <a:rPr lang="ja-JP" altLang="ja-JP" sz="1300" dirty="0"/>
              <a:t>党○○さんに投票する人は挙手をお願いします。</a:t>
            </a:r>
            <a:r>
              <a:rPr lang="ja-JP" altLang="en-US" sz="1300" dirty="0"/>
              <a:t>」</a:t>
            </a:r>
            <a:endParaRPr lang="en-US" altLang="ja-JP" sz="1300" dirty="0"/>
          </a:p>
          <a:p>
            <a:r>
              <a:rPr lang="ja-JP" altLang="en-US" sz="1300" dirty="0"/>
              <a:t>「投票</a:t>
            </a:r>
            <a:r>
              <a:rPr lang="ja-JP" altLang="ja-JP" sz="1300" dirty="0"/>
              <a:t>の結果、当選者は□党○○さんと決まりました。拍手をお願いします。それでは、○○さん抱負をお願いします。</a:t>
            </a:r>
            <a:r>
              <a:rPr lang="ja-JP" altLang="en-US" sz="1300" dirty="0"/>
              <a:t>」</a:t>
            </a:r>
            <a:endParaRPr lang="ja-JP" altLang="ja-JP" sz="1300" dirty="0"/>
          </a:p>
          <a:p>
            <a:r>
              <a:rPr lang="en-US" altLang="ja-JP" sz="1300" dirty="0"/>
              <a:t>--------------------------------------</a:t>
            </a:r>
            <a:endParaRPr lang="ja-JP" altLang="ja-JP" sz="1300" dirty="0"/>
          </a:p>
          <a:p>
            <a:r>
              <a:rPr lang="ja-JP" altLang="ja-JP" sz="1300" dirty="0"/>
              <a:t>挙手による投票の前に</a:t>
            </a:r>
            <a:r>
              <a:rPr lang="en-US" altLang="ja-JP" sz="1300" dirty="0"/>
              <a:t>A</a:t>
            </a:r>
            <a:r>
              <a:rPr lang="ja-JP" altLang="ja-JP" sz="1300" dirty="0"/>
              <a:t>党・</a:t>
            </a:r>
            <a:r>
              <a:rPr lang="en-US" altLang="ja-JP" sz="1300" dirty="0"/>
              <a:t>B</a:t>
            </a:r>
            <a:r>
              <a:rPr lang="ja-JP" altLang="ja-JP" sz="1300" dirty="0"/>
              <a:t>党・</a:t>
            </a:r>
            <a:r>
              <a:rPr lang="en-US" altLang="ja-JP" sz="1300" dirty="0"/>
              <a:t>C</a:t>
            </a:r>
            <a:r>
              <a:rPr lang="ja-JP" altLang="ja-JP" sz="1300" dirty="0"/>
              <a:t>党それぞれの投票数を板書できるよう準備しておいてください。抱負の部分は時間がなければ無理にする必要はないかと思います</a:t>
            </a:r>
            <a:r>
              <a:rPr lang="ja-JP" altLang="en-US" sz="1300" dirty="0"/>
              <a:t>。</a:t>
            </a:r>
            <a:endParaRPr lang="en-US" altLang="ja-JP" sz="1300" dirty="0"/>
          </a:p>
          <a:p>
            <a:endParaRPr lang="en-US" altLang="ja-JP" sz="1300" dirty="0"/>
          </a:p>
          <a:p>
            <a:endParaRPr lang="ja-JP" altLang="ja-JP" sz="1300" dirty="0"/>
          </a:p>
          <a:p>
            <a:endParaRPr lang="en-US" altLang="ja-JP" sz="1300" dirty="0"/>
          </a:p>
          <a:p>
            <a:endParaRPr lang="en-US" altLang="ja-JP" sz="1300" dirty="0"/>
          </a:p>
          <a:p>
            <a:endParaRPr lang="ja-JP" altLang="ja-JP" sz="1300" dirty="0"/>
          </a:p>
          <a:p>
            <a:endParaRPr lang="en-US" altLang="ja-JP" sz="1300" dirty="0"/>
          </a:p>
          <a:p>
            <a:endParaRPr lang="en-US" altLang="ja-JP" sz="1300" dirty="0"/>
          </a:p>
          <a:p>
            <a:endParaRPr lang="ja-JP" altLang="ja-JP" sz="1300" dirty="0"/>
          </a:p>
          <a:p>
            <a:endParaRPr lang="ja-JP" altLang="ja-JP" sz="1300" dirty="0"/>
          </a:p>
          <a:p>
            <a:endParaRPr kumimoji="1" lang="ja-JP" altLang="en-US" dirty="0"/>
          </a:p>
        </p:txBody>
      </p:sp>
      <p:sp>
        <p:nvSpPr>
          <p:cNvPr id="4" name="スライド番号プレースホルダー 3"/>
          <p:cNvSpPr>
            <a:spLocks noGrp="1"/>
          </p:cNvSpPr>
          <p:nvPr>
            <p:ph type="sldNum" sz="quarter" idx="5"/>
          </p:nvPr>
        </p:nvSpPr>
        <p:spPr/>
        <p:txBody>
          <a:bodyPr/>
          <a:lstStyle/>
          <a:p>
            <a:fld id="{A0D1CF14-DF28-4A09-963B-B864808D71BF}" type="slidenum">
              <a:rPr kumimoji="1" lang="ja-JP" altLang="en-US" smtClean="0"/>
              <a:pPr/>
              <a:t>9</a:t>
            </a:fld>
            <a:endParaRPr kumimoji="1" lang="ja-JP" altLang="en-US"/>
          </a:p>
        </p:txBody>
      </p:sp>
      <p:sp>
        <p:nvSpPr>
          <p:cNvPr id="5" name="ヘッダー プレースホルダー 4">
            <a:extLst>
              <a:ext uri="{FF2B5EF4-FFF2-40B4-BE49-F238E27FC236}">
                <a16:creationId xmlns:a16="http://schemas.microsoft.com/office/drawing/2014/main" id="{E5C5AB8E-CBAD-4E2D-BEAF-83BAD1C15F04}"/>
              </a:ext>
            </a:extLst>
          </p:cNvPr>
          <p:cNvSpPr>
            <a:spLocks noGrp="1"/>
          </p:cNvSpPr>
          <p:nvPr>
            <p:ph type="hdr" sz="quarter"/>
          </p:nvPr>
        </p:nvSpPr>
        <p:spPr/>
        <p:txBody>
          <a:bodyPr/>
          <a:lstStyle/>
          <a:p>
            <a:r>
              <a:rPr kumimoji="1" lang="ja-JP" altLang="en-US"/>
              <a:t>高校生用モデルテキスト</a:t>
            </a:r>
            <a:r>
              <a:rPr kumimoji="1" lang="en-US" altLang="ja-JP"/>
              <a:t>Ⅱ</a:t>
            </a:r>
            <a:endParaRPr kumimoji="1" lang="ja-JP" altLang="en-US"/>
          </a:p>
        </p:txBody>
      </p:sp>
    </p:spTree>
    <p:extLst>
      <p:ext uri="{BB962C8B-B14F-4D97-AF65-F5344CB8AC3E}">
        <p14:creationId xmlns:p14="http://schemas.microsoft.com/office/powerpoint/2010/main" val="1964626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ja-JP" sz="1300" dirty="0"/>
              <a:t>【コメント例】</a:t>
            </a:r>
          </a:p>
          <a:p>
            <a:r>
              <a:rPr lang="ja-JP" altLang="en-US" sz="1300" dirty="0"/>
              <a:t>「</a:t>
            </a:r>
            <a:r>
              <a:rPr lang="ja-JP" altLang="ja-JP" sz="1300" dirty="0"/>
              <a:t>今回の模擬選挙では、財源の確保という事で税負担の方法を、目指す社会という事で税金の使いみちを公約に掲げてもらいました。皆さんには、税負担の方法と税金の使い道について、模擬選挙を通して考えてもらいました。このように、税金とその使いみちは、政府が勝手に考えて、与えられるものではなく、選挙を通して自分たちで決めるものであることを理解してください。</a:t>
            </a:r>
            <a:r>
              <a:rPr lang="ja-JP" altLang="en-US" sz="1300" dirty="0"/>
              <a:t>」</a:t>
            </a:r>
            <a:endParaRPr lang="ja-JP" altLang="ja-JP" sz="1300" dirty="0"/>
          </a:p>
          <a:p>
            <a:r>
              <a:rPr lang="en-US" altLang="ja-JP" sz="1300" dirty="0"/>
              <a:t>--------------------------------------------------------------------------</a:t>
            </a:r>
            <a:endParaRPr lang="ja-JP" altLang="ja-JP" sz="1300" dirty="0"/>
          </a:p>
          <a:p>
            <a:r>
              <a:rPr lang="ja-JP" altLang="ja-JP" sz="1300" dirty="0"/>
              <a:t>ここは模擬選挙を行うことの最も大切なメッセージです。必ず伝えるようにしてください。</a:t>
            </a:r>
            <a:endParaRPr kumimoji="1" lang="ja-JP" altLang="en-US" dirty="0"/>
          </a:p>
        </p:txBody>
      </p:sp>
      <p:sp>
        <p:nvSpPr>
          <p:cNvPr id="4" name="スライド番号プレースホルダ 3"/>
          <p:cNvSpPr>
            <a:spLocks noGrp="1"/>
          </p:cNvSpPr>
          <p:nvPr>
            <p:ph type="sldNum" sz="quarter" idx="10"/>
          </p:nvPr>
        </p:nvSpPr>
        <p:spPr/>
        <p:txBody>
          <a:bodyPr/>
          <a:lstStyle/>
          <a:p>
            <a:fld id="{A0D1CF14-DF28-4A09-963B-B864808D71BF}" type="slidenum">
              <a:rPr kumimoji="1" lang="ja-JP" altLang="en-US" smtClean="0"/>
              <a:pPr/>
              <a:t>10</a:t>
            </a:fld>
            <a:endParaRPr kumimoji="1" lang="ja-JP" altLang="en-US"/>
          </a:p>
        </p:txBody>
      </p:sp>
      <p:sp>
        <p:nvSpPr>
          <p:cNvPr id="5" name="ヘッダー プレースホルダー 4">
            <a:extLst>
              <a:ext uri="{FF2B5EF4-FFF2-40B4-BE49-F238E27FC236}">
                <a16:creationId xmlns:a16="http://schemas.microsoft.com/office/drawing/2014/main" id="{9D0CF2A9-5DF8-4DD6-9FD2-7AC16BD29792}"/>
              </a:ext>
            </a:extLst>
          </p:cNvPr>
          <p:cNvSpPr>
            <a:spLocks noGrp="1"/>
          </p:cNvSpPr>
          <p:nvPr>
            <p:ph type="hdr" sz="quarter"/>
          </p:nvPr>
        </p:nvSpPr>
        <p:spPr/>
        <p:txBody>
          <a:bodyPr/>
          <a:lstStyle/>
          <a:p>
            <a:r>
              <a:rPr kumimoji="1" lang="ja-JP" altLang="en-US"/>
              <a:t>高校生用モデルテキスト</a:t>
            </a:r>
            <a:r>
              <a:rPr kumimoji="1" lang="en-US" altLang="ja-JP"/>
              <a:t>Ⅱ</a:t>
            </a:r>
            <a:endParaRPr kumimoji="1" lang="ja-JP" altLang="en-US"/>
          </a:p>
        </p:txBody>
      </p:sp>
    </p:spTree>
    <p:extLst>
      <p:ext uri="{BB962C8B-B14F-4D97-AF65-F5344CB8AC3E}">
        <p14:creationId xmlns:p14="http://schemas.microsoft.com/office/powerpoint/2010/main" val="1805926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ja-JP" sz="1300" dirty="0"/>
              <a:t>【コメント例】</a:t>
            </a:r>
          </a:p>
          <a:p>
            <a:r>
              <a:rPr lang="ja-JP" altLang="en-US" sz="1300" dirty="0"/>
              <a:t>「</a:t>
            </a:r>
            <a:r>
              <a:rPr lang="ja-JP" altLang="ja-JP" sz="1300" dirty="0"/>
              <a:t>税金が必要という事はすでに理解してもら</a:t>
            </a:r>
            <a:r>
              <a:rPr lang="ja-JP" altLang="en-US" sz="1300" dirty="0"/>
              <a:t>えた</a:t>
            </a:r>
            <a:r>
              <a:rPr lang="ja-JP" altLang="ja-JP" sz="1300" dirty="0"/>
              <a:t>と思います。で</a:t>
            </a:r>
            <a:r>
              <a:rPr lang="ja-JP" altLang="en-US" sz="1300" dirty="0"/>
              <a:t>は</a:t>
            </a:r>
            <a:r>
              <a:rPr lang="ja-JP" altLang="ja-JP" sz="1300" dirty="0"/>
              <a:t>、なぜ私たちは税金を払わらなければならないのでしょうか。経済的に豊かな人は、なぜ自分が努力して得たものの中から</a:t>
            </a:r>
            <a:r>
              <a:rPr lang="ja-JP" altLang="en-US" sz="1300" dirty="0"/>
              <a:t>、</a:t>
            </a:r>
            <a:r>
              <a:rPr lang="ja-JP" altLang="ja-JP" sz="1300" dirty="0"/>
              <a:t>人よりも高い税金を納めなければならないのだろうか</a:t>
            </a:r>
            <a:r>
              <a:rPr lang="ja-JP" altLang="en-US" sz="1300" dirty="0"/>
              <a:t>、また</a:t>
            </a:r>
            <a:r>
              <a:rPr lang="ja-JP" altLang="ja-JP" sz="1300" dirty="0"/>
              <a:t>経済的に恵まれない人は、大した収入があるわけでもないのに、なぜこんなにも税金を納めなければならないのだろうか・・・税金の集め方は</a:t>
            </a:r>
            <a:r>
              <a:rPr lang="ja-JP" altLang="en-US" sz="1300" dirty="0"/>
              <a:t>私たちの選んだ代表</a:t>
            </a:r>
            <a:r>
              <a:rPr lang="ja-JP" altLang="ja-JP" sz="1300" dirty="0"/>
              <a:t>が決めたルールだから</a:t>
            </a:r>
            <a:r>
              <a:rPr lang="ja-JP" altLang="en-US" sz="1300"/>
              <a:t>です。これを租税法律主義と言います。</a:t>
            </a:r>
            <a:r>
              <a:rPr lang="ja-JP" altLang="ja-JP" sz="1300"/>
              <a:t>そして</a:t>
            </a:r>
            <a:r>
              <a:rPr lang="ja-JP" altLang="ja-JP" sz="1300" dirty="0"/>
              <a:t>、税金は納めて終わりではなく、選挙を通して託した税金が正しく使われているかを、しっかりと監視しなければな</a:t>
            </a:r>
            <a:r>
              <a:rPr lang="ja-JP" altLang="en-US" sz="1300" dirty="0"/>
              <a:t>りません</a:t>
            </a:r>
            <a:r>
              <a:rPr lang="ja-JP" altLang="ja-JP" sz="1300" dirty="0"/>
              <a:t>。この事をよく理解して、一人一人が自分で考えることが大切です。</a:t>
            </a:r>
            <a:r>
              <a:rPr lang="ja-JP" altLang="en-US" sz="1300" dirty="0"/>
              <a:t>」</a:t>
            </a:r>
            <a:endParaRPr lang="ja-JP" altLang="ja-JP" sz="1300" dirty="0"/>
          </a:p>
          <a:p>
            <a:r>
              <a:rPr lang="en-US" altLang="ja-JP" sz="1300" dirty="0"/>
              <a:t>--------------------------------------------</a:t>
            </a:r>
            <a:endParaRPr lang="ja-JP" altLang="ja-JP" sz="1300" dirty="0"/>
          </a:p>
          <a:p>
            <a:r>
              <a:rPr lang="ja-JP" altLang="ja-JP" sz="1300" dirty="0"/>
              <a:t>最後にあなたの伝えたいメッセージを伝えてください。</a:t>
            </a:r>
          </a:p>
          <a:p>
            <a:endParaRPr kumimoji="1" lang="ja-JP" altLang="en-US" dirty="0"/>
          </a:p>
        </p:txBody>
      </p:sp>
      <p:sp>
        <p:nvSpPr>
          <p:cNvPr id="4" name="スライド番号プレースホルダ 3"/>
          <p:cNvSpPr>
            <a:spLocks noGrp="1"/>
          </p:cNvSpPr>
          <p:nvPr>
            <p:ph type="sldNum" sz="quarter" idx="10"/>
          </p:nvPr>
        </p:nvSpPr>
        <p:spPr/>
        <p:txBody>
          <a:bodyPr/>
          <a:lstStyle/>
          <a:p>
            <a:fld id="{A0D1CF14-DF28-4A09-963B-B864808D71BF}" type="slidenum">
              <a:rPr kumimoji="1" lang="ja-JP" altLang="en-US" smtClean="0"/>
              <a:pPr/>
              <a:t>11</a:t>
            </a:fld>
            <a:endParaRPr kumimoji="1" lang="ja-JP" altLang="en-US"/>
          </a:p>
        </p:txBody>
      </p:sp>
      <p:sp>
        <p:nvSpPr>
          <p:cNvPr id="5" name="ヘッダー プレースホルダー 4">
            <a:extLst>
              <a:ext uri="{FF2B5EF4-FFF2-40B4-BE49-F238E27FC236}">
                <a16:creationId xmlns:a16="http://schemas.microsoft.com/office/drawing/2014/main" id="{7CB22856-3143-417F-816C-F74A02DC8090}"/>
              </a:ext>
            </a:extLst>
          </p:cNvPr>
          <p:cNvSpPr>
            <a:spLocks noGrp="1"/>
          </p:cNvSpPr>
          <p:nvPr>
            <p:ph type="hdr" sz="quarter"/>
          </p:nvPr>
        </p:nvSpPr>
        <p:spPr/>
        <p:txBody>
          <a:bodyPr/>
          <a:lstStyle/>
          <a:p>
            <a:r>
              <a:rPr kumimoji="1" lang="ja-JP" altLang="en-US"/>
              <a:t>高校生用モデルテキスト</a:t>
            </a:r>
            <a:r>
              <a:rPr kumimoji="1" lang="en-US" altLang="ja-JP"/>
              <a:t>Ⅱ</a:t>
            </a:r>
            <a:endParaRPr kumimoji="1" lang="ja-JP" altLang="en-US"/>
          </a:p>
        </p:txBody>
      </p:sp>
    </p:spTree>
    <p:extLst>
      <p:ext uri="{BB962C8B-B14F-4D97-AF65-F5344CB8AC3E}">
        <p14:creationId xmlns:p14="http://schemas.microsoft.com/office/powerpoint/2010/main" val="1356339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ja-JP" sz="1300" dirty="0"/>
              <a:t>【コメント例】</a:t>
            </a:r>
          </a:p>
          <a:p>
            <a:r>
              <a:rPr lang="ja-JP" altLang="ja-JP" sz="1300" dirty="0"/>
              <a:t>（明るく大きな声で挨拶。）</a:t>
            </a:r>
          </a:p>
          <a:p>
            <a:r>
              <a:rPr lang="ja-JP" altLang="en-US" sz="1300" dirty="0"/>
              <a:t>「</a:t>
            </a:r>
            <a:r>
              <a:rPr lang="ja-JP" altLang="ja-JP" sz="1300" dirty="0"/>
              <a:t>みなさん、こんにちは。私は税理士の○○といいます。今日はこれから行う租税教室を通して、皆さんと税金について、一緒に考えてみたいと思っています。</a:t>
            </a:r>
            <a:r>
              <a:rPr lang="ja-JP" altLang="en-US" sz="1300" dirty="0"/>
              <a:t>」</a:t>
            </a:r>
            <a:endParaRPr lang="ja-JP" altLang="ja-JP" sz="1300" dirty="0"/>
          </a:p>
          <a:p>
            <a:r>
              <a:rPr lang="ja-JP" altLang="en-US" sz="1300" dirty="0"/>
              <a:t>「</a:t>
            </a:r>
            <a:r>
              <a:rPr lang="ja-JP" altLang="ja-JP" sz="1300" dirty="0"/>
              <a:t>ところで、皆さんは、税理士って聞いたことがありますか？</a:t>
            </a:r>
            <a:r>
              <a:rPr lang="ja-JP" altLang="en-US" sz="1300" dirty="0"/>
              <a:t>」</a:t>
            </a:r>
            <a:r>
              <a:rPr lang="ja-JP" altLang="ja-JP" sz="1300" dirty="0"/>
              <a:t>（挙手）</a:t>
            </a:r>
          </a:p>
          <a:p>
            <a:r>
              <a:rPr lang="ja-JP" altLang="en-US" sz="1300" dirty="0"/>
              <a:t>「</a:t>
            </a:r>
            <a:r>
              <a:rPr lang="ja-JP" altLang="ja-JP" sz="1300" dirty="0"/>
              <a:t>この国では、申告納税制度といって、会社や事業をしている個人の方は、自分で自分の税金を計算して納付することになっています。その税金の申告をお手伝いすることが私たち税理士の仕事です。そこから発展して、会社の経営のサポートをしたり、公正な税制のために国へ働きかけたり、今日このように学校で租税教室を行ったりしています。成年後見人という仕事もありますが、興味のある方は検索してみてください。</a:t>
            </a:r>
            <a:r>
              <a:rPr lang="ja-JP" altLang="en-US" sz="1300" dirty="0"/>
              <a:t>」</a:t>
            </a:r>
            <a:endParaRPr lang="en-US" altLang="ja-JP" sz="1300" dirty="0"/>
          </a:p>
          <a:p>
            <a:r>
              <a:rPr lang="en-US" altLang="ja-JP" sz="1300" dirty="0"/>
              <a:t>---------------------------------------------------------------------</a:t>
            </a:r>
            <a:endParaRPr lang="ja-JP" altLang="ja-JP" sz="1300" dirty="0"/>
          </a:p>
          <a:p>
            <a:r>
              <a:rPr lang="ja-JP" altLang="ja-JP" sz="1300" dirty="0"/>
              <a:t>講師のコメント例を記載していますが、ご自身の言葉で伝えるようにしてください。</a:t>
            </a:r>
            <a:endParaRPr kumimoji="1" lang="ja-JP" altLang="en-US" dirty="0"/>
          </a:p>
        </p:txBody>
      </p:sp>
      <p:sp>
        <p:nvSpPr>
          <p:cNvPr id="4" name="スライド番号プレースホルダ 3"/>
          <p:cNvSpPr>
            <a:spLocks noGrp="1"/>
          </p:cNvSpPr>
          <p:nvPr>
            <p:ph type="sldNum" sz="quarter" idx="10"/>
          </p:nvPr>
        </p:nvSpPr>
        <p:spPr/>
        <p:txBody>
          <a:bodyPr/>
          <a:lstStyle/>
          <a:p>
            <a:fld id="{A0D1CF14-DF28-4A09-963B-B864808D71BF}" type="slidenum">
              <a:rPr kumimoji="1" lang="ja-JP" altLang="en-US" smtClean="0"/>
              <a:pPr/>
              <a:t>1</a:t>
            </a:fld>
            <a:endParaRPr kumimoji="1" lang="ja-JP" altLang="en-US"/>
          </a:p>
        </p:txBody>
      </p:sp>
      <p:sp>
        <p:nvSpPr>
          <p:cNvPr id="5" name="ヘッダー プレースホルダー 4">
            <a:extLst>
              <a:ext uri="{FF2B5EF4-FFF2-40B4-BE49-F238E27FC236}">
                <a16:creationId xmlns:a16="http://schemas.microsoft.com/office/drawing/2014/main" id="{A88DD14B-E145-447D-BFAB-96BD695F8589}"/>
              </a:ext>
            </a:extLst>
          </p:cNvPr>
          <p:cNvSpPr>
            <a:spLocks noGrp="1"/>
          </p:cNvSpPr>
          <p:nvPr>
            <p:ph type="hdr" sz="quarter"/>
          </p:nvPr>
        </p:nvSpPr>
        <p:spPr/>
        <p:txBody>
          <a:bodyPr/>
          <a:lstStyle/>
          <a:p>
            <a:r>
              <a:rPr kumimoji="1" lang="ja-JP" altLang="en-US"/>
              <a:t>高校生用モデルテキスト</a:t>
            </a:r>
            <a:r>
              <a:rPr kumimoji="1" lang="en-US" altLang="ja-JP"/>
              <a:t>Ⅱ</a:t>
            </a:r>
            <a:endParaRPr kumimoji="1" lang="ja-JP" altLang="en-US"/>
          </a:p>
        </p:txBody>
      </p:sp>
    </p:spTree>
    <p:extLst>
      <p:ext uri="{BB962C8B-B14F-4D97-AF65-F5344CB8AC3E}">
        <p14:creationId xmlns:p14="http://schemas.microsoft.com/office/powerpoint/2010/main" val="2519113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300" dirty="0"/>
              <a:t>【コメント例】</a:t>
            </a:r>
          </a:p>
          <a:p>
            <a:r>
              <a:rPr lang="ja-JP" altLang="en-US" sz="1300" dirty="0"/>
              <a:t>「</a:t>
            </a:r>
            <a:r>
              <a:rPr lang="ja-JP" altLang="ja-JP" sz="1300" dirty="0"/>
              <a:t>今日は、税を通して社会を考えるというテーマで、講義の後半に模擬選挙を行いますが、まずはその前に税金の意義や役割を確認します。次に、日本の財政の現状を確認し、最後に模擬選挙を通じて、国民主権や民主主義について考えます。</a:t>
            </a:r>
            <a:r>
              <a:rPr lang="ja-JP" altLang="en-US" sz="1300" dirty="0"/>
              <a:t>」</a:t>
            </a:r>
            <a:endParaRPr lang="en-US" altLang="ja-JP" sz="1300" dirty="0"/>
          </a:p>
          <a:p>
            <a:r>
              <a:rPr lang="en-US" altLang="ja-JP" sz="1300" dirty="0"/>
              <a:t>----------------------------------------------</a:t>
            </a:r>
            <a:endParaRPr lang="ja-JP" altLang="ja-JP" sz="1300" dirty="0"/>
          </a:p>
          <a:p>
            <a:r>
              <a:rPr lang="ja-JP" altLang="ja-JP" sz="1300" dirty="0"/>
              <a:t>ここでは、今日の授業の内容と進め方を案内します。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A0D1CF14-DF28-4A09-963B-B864808D71BF}" type="slidenum">
              <a:rPr kumimoji="1" lang="ja-JP" altLang="en-US" smtClean="0"/>
              <a:pPr/>
              <a:t>2</a:t>
            </a:fld>
            <a:endParaRPr kumimoji="1" lang="ja-JP" altLang="en-US"/>
          </a:p>
        </p:txBody>
      </p:sp>
      <p:sp>
        <p:nvSpPr>
          <p:cNvPr id="5" name="ヘッダー プレースホルダー 4">
            <a:extLst>
              <a:ext uri="{FF2B5EF4-FFF2-40B4-BE49-F238E27FC236}">
                <a16:creationId xmlns:a16="http://schemas.microsoft.com/office/drawing/2014/main" id="{2603F292-1F64-4F51-AEC0-32B7B5BA4267}"/>
              </a:ext>
            </a:extLst>
          </p:cNvPr>
          <p:cNvSpPr>
            <a:spLocks noGrp="1"/>
          </p:cNvSpPr>
          <p:nvPr>
            <p:ph type="hdr" sz="quarter"/>
          </p:nvPr>
        </p:nvSpPr>
        <p:spPr/>
        <p:txBody>
          <a:bodyPr/>
          <a:lstStyle/>
          <a:p>
            <a:r>
              <a:rPr kumimoji="1" lang="ja-JP" altLang="en-US"/>
              <a:t>高校生用モデルテキスト</a:t>
            </a:r>
            <a:r>
              <a:rPr kumimoji="1" lang="en-US" altLang="ja-JP"/>
              <a:t>Ⅱ</a:t>
            </a:r>
            <a:endParaRPr kumimoji="1" lang="ja-JP" altLang="en-US"/>
          </a:p>
        </p:txBody>
      </p:sp>
    </p:spTree>
    <p:extLst>
      <p:ext uri="{BB962C8B-B14F-4D97-AF65-F5344CB8AC3E}">
        <p14:creationId xmlns:p14="http://schemas.microsoft.com/office/powerpoint/2010/main" val="1267128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ja-JP" sz="1300" dirty="0"/>
              <a:t>【コメント例】</a:t>
            </a:r>
          </a:p>
          <a:p>
            <a:r>
              <a:rPr lang="ja-JP" altLang="en-US" sz="1300" dirty="0"/>
              <a:t>「</a:t>
            </a:r>
            <a:r>
              <a:rPr lang="ja-JP" altLang="ja-JP" sz="1300" dirty="0"/>
              <a:t>税金って、どんなことに使われているか皆さんは知っていますか？</a:t>
            </a:r>
            <a:r>
              <a:rPr lang="ja-JP" altLang="en-US" sz="1300" dirty="0"/>
              <a:t>」</a:t>
            </a:r>
            <a:r>
              <a:rPr lang="ja-JP" altLang="ja-JP" sz="1300" dirty="0"/>
              <a:t>（挙手または、当てる。）</a:t>
            </a:r>
          </a:p>
          <a:p>
            <a:r>
              <a:rPr lang="ja-JP" altLang="ja-JP" sz="1300" dirty="0"/>
              <a:t>（答えを受けて・・・）</a:t>
            </a:r>
            <a:r>
              <a:rPr lang="ja-JP" altLang="en-US" sz="1300" dirty="0"/>
              <a:t>「</a:t>
            </a:r>
            <a:r>
              <a:rPr lang="ja-JP" altLang="ja-JP" sz="1300" dirty="0"/>
              <a:t>そうですね。警察や消防、学校や病院、道路などですね。こういったものを総称して公共サービスと言います。公共サービスを提供するためには膨大な資金が必要ですから、その資金として税金が必要となります。ただ、必要であることは分かりましたが、どうして</a:t>
            </a:r>
            <a:r>
              <a:rPr lang="ja-JP" altLang="en-US" sz="1300" dirty="0"/>
              <a:t>自分が</a:t>
            </a:r>
            <a:r>
              <a:rPr lang="ja-JP" altLang="ja-JP" sz="1300" dirty="0"/>
              <a:t>税金を納めなければならないのかについては、この先の授業を通して考えていってほしいと思います。</a:t>
            </a:r>
            <a:r>
              <a:rPr lang="ja-JP" altLang="en-US" sz="1300" dirty="0"/>
              <a:t>」</a:t>
            </a:r>
            <a:endParaRPr lang="en-US" altLang="ja-JP" sz="1300" dirty="0"/>
          </a:p>
          <a:p>
            <a:r>
              <a:rPr lang="en-US" altLang="ja-JP" sz="1300" dirty="0"/>
              <a:t>----------------------------------------------------------------------------------------------------------</a:t>
            </a:r>
            <a:endParaRPr lang="ja-JP" altLang="ja-JP" sz="1300" dirty="0"/>
          </a:p>
          <a:p>
            <a:r>
              <a:rPr lang="ja-JP" altLang="ja-JP" sz="1300" dirty="0"/>
              <a:t>ここでは税金がなぜ必要であるかという事と、なぜ</a:t>
            </a:r>
            <a:r>
              <a:rPr lang="ja-JP" altLang="en-US" sz="1300" dirty="0"/>
              <a:t>自分が</a:t>
            </a:r>
            <a:r>
              <a:rPr lang="ja-JP" altLang="ja-JP" sz="1300" dirty="0"/>
              <a:t>納めなければならないのかという事は別であること</a:t>
            </a:r>
            <a:r>
              <a:rPr lang="ja-JP" altLang="en-US" sz="1300" dirty="0">
                <a:solidFill>
                  <a:srgbClr val="FF0000"/>
                </a:solidFill>
                <a:highlight>
                  <a:srgbClr val="FFFF00"/>
                </a:highlight>
              </a:rPr>
              <a:t>も</a:t>
            </a:r>
            <a:r>
              <a:rPr lang="ja-JP" altLang="ja-JP" sz="1300" dirty="0"/>
              <a:t>伝えてください。</a:t>
            </a:r>
          </a:p>
          <a:p>
            <a:endParaRPr kumimoji="1" lang="ja-JP" altLang="en-US" dirty="0"/>
          </a:p>
        </p:txBody>
      </p:sp>
      <p:sp>
        <p:nvSpPr>
          <p:cNvPr id="4" name="スライド番号プレースホルダ 3"/>
          <p:cNvSpPr>
            <a:spLocks noGrp="1"/>
          </p:cNvSpPr>
          <p:nvPr>
            <p:ph type="sldNum" sz="quarter" idx="10"/>
          </p:nvPr>
        </p:nvSpPr>
        <p:spPr/>
        <p:txBody>
          <a:bodyPr/>
          <a:lstStyle/>
          <a:p>
            <a:fld id="{A0D1CF14-DF28-4A09-963B-B864808D71BF}" type="slidenum">
              <a:rPr kumimoji="1" lang="ja-JP" altLang="en-US" smtClean="0"/>
              <a:pPr/>
              <a:t>3</a:t>
            </a:fld>
            <a:endParaRPr kumimoji="1" lang="ja-JP" altLang="en-US"/>
          </a:p>
        </p:txBody>
      </p:sp>
      <p:sp>
        <p:nvSpPr>
          <p:cNvPr id="5" name="ヘッダー プレースホルダー 4">
            <a:extLst>
              <a:ext uri="{FF2B5EF4-FFF2-40B4-BE49-F238E27FC236}">
                <a16:creationId xmlns:a16="http://schemas.microsoft.com/office/drawing/2014/main" id="{03427E46-821C-4699-8203-7DC6A3CB387A}"/>
              </a:ext>
            </a:extLst>
          </p:cNvPr>
          <p:cNvSpPr>
            <a:spLocks noGrp="1"/>
          </p:cNvSpPr>
          <p:nvPr>
            <p:ph type="hdr" sz="quarter"/>
          </p:nvPr>
        </p:nvSpPr>
        <p:spPr/>
        <p:txBody>
          <a:bodyPr/>
          <a:lstStyle/>
          <a:p>
            <a:r>
              <a:rPr kumimoji="1" lang="ja-JP" altLang="en-US"/>
              <a:t>高校生用モデルテキスト</a:t>
            </a:r>
            <a:r>
              <a:rPr kumimoji="1" lang="en-US" altLang="ja-JP"/>
              <a:t>Ⅱ</a:t>
            </a:r>
            <a:endParaRPr kumimoji="1" lang="ja-JP" altLang="en-US"/>
          </a:p>
        </p:txBody>
      </p:sp>
    </p:spTree>
    <p:extLst>
      <p:ext uri="{BB962C8B-B14F-4D97-AF65-F5344CB8AC3E}">
        <p14:creationId xmlns:p14="http://schemas.microsoft.com/office/powerpoint/2010/main" val="2188293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ja-JP" sz="1300" dirty="0"/>
              <a:t>【コメント例】</a:t>
            </a:r>
          </a:p>
          <a:p>
            <a:r>
              <a:rPr lang="ja-JP" altLang="en-US" sz="1300" dirty="0"/>
              <a:t>「</a:t>
            </a:r>
            <a:r>
              <a:rPr lang="ja-JP" altLang="ja-JP" sz="1300" dirty="0"/>
              <a:t>ここで、三択クイズをします。日本には税金の種類がどれくらいあるでしょうか？</a:t>
            </a:r>
            <a:r>
              <a:rPr lang="ja-JP" altLang="en-US" sz="1300" dirty="0"/>
              <a:t>これから言う</a:t>
            </a:r>
            <a:r>
              <a:rPr lang="en-US" altLang="ja-JP" sz="1300" dirty="0"/>
              <a:t>3</a:t>
            </a:r>
            <a:r>
              <a:rPr lang="ja-JP" altLang="en-US" sz="1300" dirty="0"/>
              <a:t>つの中から正しいと思うものに手を上げて下さい。</a:t>
            </a:r>
            <a:r>
              <a:rPr lang="ja-JP" altLang="ja-JP" sz="1300" dirty="0"/>
              <a:t>①</a:t>
            </a:r>
            <a:r>
              <a:rPr lang="en-US" altLang="ja-JP" sz="1300" dirty="0"/>
              <a:t>25</a:t>
            </a:r>
            <a:r>
              <a:rPr lang="ja-JP" altLang="ja-JP" sz="1300" dirty="0"/>
              <a:t>種類　②約</a:t>
            </a:r>
            <a:r>
              <a:rPr lang="en-US" altLang="ja-JP" sz="1300" dirty="0"/>
              <a:t>50</a:t>
            </a:r>
            <a:r>
              <a:rPr lang="ja-JP" altLang="ja-JP" sz="1300" dirty="0"/>
              <a:t>種類　③約</a:t>
            </a:r>
            <a:r>
              <a:rPr lang="en-US" altLang="ja-JP" sz="1300" dirty="0"/>
              <a:t>200</a:t>
            </a:r>
            <a:r>
              <a:rPr lang="ja-JP" altLang="ja-JP" sz="1300" dirty="0"/>
              <a:t>種類　</a:t>
            </a:r>
            <a:r>
              <a:rPr lang="ja-JP" altLang="en-US" sz="1300" dirty="0"/>
              <a:t>」　⇒　「</a:t>
            </a:r>
            <a:r>
              <a:rPr lang="ja-JP" altLang="ja-JP" sz="1300" dirty="0"/>
              <a:t>正解は、②番の約</a:t>
            </a:r>
            <a:r>
              <a:rPr lang="en-US" altLang="ja-JP" sz="1300" dirty="0"/>
              <a:t>50</a:t>
            </a:r>
            <a:r>
              <a:rPr lang="ja-JP" altLang="ja-JP" sz="1300" dirty="0"/>
              <a:t>種類です。</a:t>
            </a:r>
            <a:r>
              <a:rPr lang="ja-JP" altLang="en-US" sz="1300" dirty="0"/>
              <a:t>」</a:t>
            </a:r>
            <a:endParaRPr lang="ja-JP" altLang="ja-JP" sz="1300" dirty="0"/>
          </a:p>
          <a:p>
            <a:r>
              <a:rPr lang="ja-JP" altLang="en-US" sz="1300" dirty="0"/>
              <a:t>「</a:t>
            </a:r>
            <a:r>
              <a:rPr lang="ja-JP" altLang="ja-JP" sz="1300" dirty="0"/>
              <a:t>それでは、ここで取り上げている税金について説明します。まず初めに、所得税というのは、皆さんが働くようになり、給与をもらうようになると、その中から支払う税金です。給与以外でも、個人で商売をしている人や、アパートを貸している人なども、この所得税を支払います。次に、会社が支払う税金を法人税と言います。この法人税は会社の利益から同じ税率をかけて税金を計算します。それから、自動車税。これは自動車を持っている人が毎年払う税金です。皆さんよくご存じの消費税。</a:t>
            </a:r>
            <a:r>
              <a:rPr lang="en-US" altLang="ja-JP" sz="1300" dirty="0"/>
              <a:t>100</a:t>
            </a:r>
            <a:r>
              <a:rPr lang="ja-JP" altLang="ja-JP" sz="1300" dirty="0"/>
              <a:t>円のものやサービスを購入すると</a:t>
            </a:r>
            <a:r>
              <a:rPr lang="en-US" altLang="ja-JP" sz="1300" dirty="0"/>
              <a:t>10</a:t>
            </a:r>
            <a:r>
              <a:rPr lang="ja-JP" altLang="ja-JP" sz="1300" dirty="0"/>
              <a:t>円</a:t>
            </a:r>
            <a:r>
              <a:rPr lang="ja-JP" altLang="en-US" sz="1300" dirty="0"/>
              <a:t>の消費税、食品などの場合は</a:t>
            </a:r>
            <a:r>
              <a:rPr lang="en-US" altLang="ja-JP" sz="1300" dirty="0"/>
              <a:t>8</a:t>
            </a:r>
            <a:r>
              <a:rPr lang="ja-JP" altLang="en-US" sz="1300" dirty="0"/>
              <a:t>円</a:t>
            </a:r>
            <a:r>
              <a:rPr lang="ja-JP" altLang="ja-JP" sz="1300" dirty="0"/>
              <a:t>の消費税を支払いますね。入湯税というのは温泉に入ると料金の中にこれが含まれています。最初に説明しました所得税・法人税・自動車税は税金を負担する人と実際に税金を納める人が同じですね。こういった税金を直接税と言います。これに対して、税金を負担する人と支払う人が一致しない税金を間接税と言います。皆さんは、お店で買い物をすると消費税を支払いますよね。お店の人はその消費税を預かって、皆さんの代わりに税務署へ納付します。消費税・入湯税以外の間接税としては、酒税、たばこ税などがあります。</a:t>
            </a:r>
            <a:r>
              <a:rPr lang="ja-JP" altLang="en-US" sz="1300" dirty="0"/>
              <a:t>」</a:t>
            </a:r>
            <a:endParaRPr lang="ja-JP" altLang="ja-JP" sz="1300" dirty="0"/>
          </a:p>
          <a:p>
            <a:r>
              <a:rPr lang="en-US" altLang="ja-JP" sz="1300" dirty="0"/>
              <a:t>------------------------------------------------------</a:t>
            </a:r>
            <a:endParaRPr lang="ja-JP" altLang="ja-JP" sz="1300" dirty="0"/>
          </a:p>
          <a:p>
            <a:r>
              <a:rPr lang="ja-JP" altLang="ja-JP" sz="1300" dirty="0"/>
              <a:t>三択クイズをする場合は、ページを開く前に質問をしてください。</a:t>
            </a:r>
          </a:p>
          <a:p>
            <a:endParaRPr kumimoji="1" lang="ja-JP" altLang="en-US" dirty="0"/>
          </a:p>
        </p:txBody>
      </p:sp>
      <p:sp>
        <p:nvSpPr>
          <p:cNvPr id="4" name="スライド番号プレースホルダ 3"/>
          <p:cNvSpPr>
            <a:spLocks noGrp="1"/>
          </p:cNvSpPr>
          <p:nvPr>
            <p:ph type="sldNum" sz="quarter" idx="10"/>
          </p:nvPr>
        </p:nvSpPr>
        <p:spPr/>
        <p:txBody>
          <a:bodyPr/>
          <a:lstStyle/>
          <a:p>
            <a:fld id="{A0D1CF14-DF28-4A09-963B-B864808D71BF}" type="slidenum">
              <a:rPr kumimoji="1" lang="ja-JP" altLang="en-US" smtClean="0"/>
              <a:pPr/>
              <a:t>4</a:t>
            </a:fld>
            <a:endParaRPr kumimoji="1" lang="ja-JP" altLang="en-US"/>
          </a:p>
        </p:txBody>
      </p:sp>
      <p:sp>
        <p:nvSpPr>
          <p:cNvPr id="5" name="ヘッダー プレースホルダー 4">
            <a:extLst>
              <a:ext uri="{FF2B5EF4-FFF2-40B4-BE49-F238E27FC236}">
                <a16:creationId xmlns:a16="http://schemas.microsoft.com/office/drawing/2014/main" id="{4E89AB5C-1761-47DD-80A3-18EE8ED54B43}"/>
              </a:ext>
            </a:extLst>
          </p:cNvPr>
          <p:cNvSpPr>
            <a:spLocks noGrp="1"/>
          </p:cNvSpPr>
          <p:nvPr>
            <p:ph type="hdr" sz="quarter"/>
          </p:nvPr>
        </p:nvSpPr>
        <p:spPr/>
        <p:txBody>
          <a:bodyPr/>
          <a:lstStyle/>
          <a:p>
            <a:r>
              <a:rPr kumimoji="1" lang="ja-JP" altLang="en-US"/>
              <a:t>高校生用モデルテキスト</a:t>
            </a:r>
            <a:r>
              <a:rPr kumimoji="1" lang="en-US" altLang="ja-JP"/>
              <a:t>Ⅱ</a:t>
            </a:r>
            <a:endParaRPr kumimoji="1" lang="ja-JP" altLang="en-US"/>
          </a:p>
        </p:txBody>
      </p:sp>
    </p:spTree>
    <p:extLst>
      <p:ext uri="{BB962C8B-B14F-4D97-AF65-F5344CB8AC3E}">
        <p14:creationId xmlns:p14="http://schemas.microsoft.com/office/powerpoint/2010/main" val="940232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ja-JP" sz="1300" dirty="0"/>
              <a:t>【コメント例】</a:t>
            </a:r>
          </a:p>
          <a:p>
            <a:r>
              <a:rPr lang="ja-JP" altLang="en-US" sz="1300" dirty="0"/>
              <a:t>「</a:t>
            </a:r>
            <a:r>
              <a:rPr lang="ja-JP" altLang="ja-JP" sz="1300" dirty="0"/>
              <a:t>なぜ、このように様々な種類の税金があるのかというと、税金には「応能負担の原則」というルールがあって、税金の支払い能力を多方面から測り、できるだけ公平な負担にするためなのです。この公平な負担については、２つの考え方があります。ひとつは垂直的公平性といって、経済力のある人にはより大きな負担を求める考え方です。垂直的公平の考え方の</a:t>
            </a:r>
            <a:r>
              <a:rPr lang="ja-JP" altLang="en-US" sz="1300" dirty="0"/>
              <a:t>例として、</a:t>
            </a:r>
            <a:r>
              <a:rPr lang="ja-JP" altLang="ja-JP" sz="1300" dirty="0"/>
              <a:t>所得税は、給与が高い、あるいは、沢山利益を上げている人ほど税率が高くなって、</a:t>
            </a:r>
            <a:r>
              <a:rPr lang="en-US" altLang="ja-JP" sz="1300" dirty="0"/>
              <a:t>5</a:t>
            </a:r>
            <a:r>
              <a:rPr lang="ja-JP" altLang="ja-JP" sz="1300" dirty="0"/>
              <a:t>％から</a:t>
            </a:r>
            <a:r>
              <a:rPr lang="en-US" altLang="ja-JP" sz="1300" dirty="0"/>
              <a:t>10</a:t>
            </a:r>
            <a:r>
              <a:rPr lang="ja-JP" altLang="ja-JP" sz="1300" dirty="0"/>
              <a:t>％、</a:t>
            </a:r>
            <a:r>
              <a:rPr lang="en-US" altLang="ja-JP" sz="1300" dirty="0"/>
              <a:t>20</a:t>
            </a:r>
            <a:r>
              <a:rPr lang="ja-JP" altLang="ja-JP" sz="1300" dirty="0"/>
              <a:t>％・・・最大</a:t>
            </a:r>
            <a:r>
              <a:rPr lang="en-US" altLang="ja-JP" sz="1300" dirty="0"/>
              <a:t>45</a:t>
            </a:r>
            <a:r>
              <a:rPr lang="ja-JP" altLang="ja-JP" sz="1300" dirty="0"/>
              <a:t>％になります。</a:t>
            </a:r>
            <a:r>
              <a:rPr lang="ja-JP" altLang="en-US" sz="1300" dirty="0"/>
              <a:t>」</a:t>
            </a:r>
            <a:endParaRPr lang="ja-JP" altLang="ja-JP" sz="1300" dirty="0"/>
          </a:p>
          <a:p>
            <a:r>
              <a:rPr lang="ja-JP" altLang="en-US" sz="1300" dirty="0"/>
              <a:t>「</a:t>
            </a:r>
            <a:r>
              <a:rPr lang="ja-JP" altLang="ja-JP" sz="1300" dirty="0"/>
              <a:t>ふたつ目は同等の</a:t>
            </a:r>
            <a:r>
              <a:rPr lang="ja-JP" altLang="en-US" sz="1300" dirty="0"/>
              <a:t>担税力に対しては</a:t>
            </a:r>
            <a:r>
              <a:rPr lang="ja-JP" altLang="ja-JP" sz="1300" dirty="0"/>
              <a:t>、等しい負担を求める水平的公平という考え方です。例えば、消費税は経済力の大小に関わらず、同じものやサービスを購入した場合には、同じ額の税金を支払います。</a:t>
            </a:r>
            <a:r>
              <a:rPr lang="ja-JP" altLang="en-US" sz="1300" dirty="0"/>
              <a:t>」</a:t>
            </a:r>
            <a:endParaRPr lang="ja-JP" altLang="ja-JP" sz="1300" dirty="0"/>
          </a:p>
          <a:p>
            <a:r>
              <a:rPr lang="en-US" altLang="ja-JP" sz="1300" dirty="0"/>
              <a:t>------------------------------------------------------------------------------------------------------------------------------------------------------------------------</a:t>
            </a:r>
            <a:endParaRPr lang="ja-JP" altLang="ja-JP" sz="1300" dirty="0"/>
          </a:p>
          <a:p>
            <a:r>
              <a:rPr lang="ja-JP" altLang="ja-JP" sz="1300" dirty="0"/>
              <a:t>前ページも含めて、あまり詳しく説明しすぎると、興味がそがれ、時間もかかります。後の模擬選挙に必要な情報を伝えることができれば十分でしょう。</a:t>
            </a:r>
            <a:endParaRPr lang="en-US" altLang="ja-JP" sz="1300" dirty="0"/>
          </a:p>
          <a:p>
            <a:r>
              <a:rPr lang="en-US" altLang="ja-JP" sz="1300" dirty="0"/>
              <a:t>※</a:t>
            </a:r>
            <a:r>
              <a:rPr lang="ja-JP" altLang="en-US" sz="1300" dirty="0"/>
              <a:t>　水平的公平の説明に消費税を用いることに異論のある方もいると思いますが、ここでは生徒への分かりやすさを優先し、消費税を例に挙げていますが、他の例に変えていただいても結構です。</a:t>
            </a:r>
            <a:endParaRPr lang="ja-JP" altLang="ja-JP" sz="1300" dirty="0"/>
          </a:p>
          <a:p>
            <a:endParaRPr kumimoji="1" lang="ja-JP" altLang="en-US" dirty="0"/>
          </a:p>
        </p:txBody>
      </p:sp>
      <p:sp>
        <p:nvSpPr>
          <p:cNvPr id="4" name="スライド番号プレースホルダ 3"/>
          <p:cNvSpPr>
            <a:spLocks noGrp="1"/>
          </p:cNvSpPr>
          <p:nvPr>
            <p:ph type="sldNum" sz="quarter" idx="10"/>
          </p:nvPr>
        </p:nvSpPr>
        <p:spPr/>
        <p:txBody>
          <a:bodyPr/>
          <a:lstStyle/>
          <a:p>
            <a:fld id="{A0D1CF14-DF28-4A09-963B-B864808D71BF}" type="slidenum">
              <a:rPr kumimoji="1" lang="ja-JP" altLang="en-US" smtClean="0"/>
              <a:pPr/>
              <a:t>5</a:t>
            </a:fld>
            <a:endParaRPr kumimoji="1" lang="ja-JP" altLang="en-US"/>
          </a:p>
        </p:txBody>
      </p:sp>
      <p:sp>
        <p:nvSpPr>
          <p:cNvPr id="5" name="ヘッダー プレースホルダー 4">
            <a:extLst>
              <a:ext uri="{FF2B5EF4-FFF2-40B4-BE49-F238E27FC236}">
                <a16:creationId xmlns:a16="http://schemas.microsoft.com/office/drawing/2014/main" id="{B653ECD9-D792-452E-910C-FFC9DB685C8B}"/>
              </a:ext>
            </a:extLst>
          </p:cNvPr>
          <p:cNvSpPr>
            <a:spLocks noGrp="1"/>
          </p:cNvSpPr>
          <p:nvPr>
            <p:ph type="hdr" sz="quarter"/>
          </p:nvPr>
        </p:nvSpPr>
        <p:spPr/>
        <p:txBody>
          <a:bodyPr/>
          <a:lstStyle/>
          <a:p>
            <a:r>
              <a:rPr kumimoji="1" lang="ja-JP" altLang="en-US"/>
              <a:t>高校生用モデルテキスト</a:t>
            </a:r>
            <a:r>
              <a:rPr kumimoji="1" lang="en-US" altLang="ja-JP"/>
              <a:t>Ⅱ</a:t>
            </a:r>
            <a:endParaRPr kumimoji="1" lang="ja-JP" altLang="en-US"/>
          </a:p>
        </p:txBody>
      </p:sp>
    </p:spTree>
    <p:extLst>
      <p:ext uri="{BB962C8B-B14F-4D97-AF65-F5344CB8AC3E}">
        <p14:creationId xmlns:p14="http://schemas.microsoft.com/office/powerpoint/2010/main" val="754716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ja-JP" sz="1300" dirty="0"/>
              <a:t>【コメント例】</a:t>
            </a:r>
          </a:p>
          <a:p>
            <a:r>
              <a:rPr lang="ja-JP" altLang="en-US" sz="1300" dirty="0"/>
              <a:t>「</a:t>
            </a:r>
            <a:r>
              <a:rPr lang="ja-JP" altLang="ja-JP" sz="1300" dirty="0"/>
              <a:t>これは歳入と歳出、つまり国の１年間の収入とそれが何に使われたかを表すグラフです。歳入は、総額でおよそ</a:t>
            </a:r>
            <a:r>
              <a:rPr lang="en-US" altLang="ja-JP" sz="1300" dirty="0"/>
              <a:t>101</a:t>
            </a:r>
            <a:r>
              <a:rPr lang="ja-JP" altLang="ja-JP" sz="1300" dirty="0"/>
              <a:t>兆円。その内、税金によるものが約</a:t>
            </a:r>
            <a:r>
              <a:rPr lang="en-US" altLang="ja-JP" sz="1300" dirty="0"/>
              <a:t>62</a:t>
            </a:r>
            <a:r>
              <a:rPr lang="ja-JP" altLang="ja-JP" sz="1300" dirty="0"/>
              <a:t>兆円（約</a:t>
            </a:r>
            <a:r>
              <a:rPr lang="en-US" altLang="ja-JP" sz="1300" dirty="0"/>
              <a:t>61.5</a:t>
            </a:r>
            <a:r>
              <a:rPr lang="ja-JP" altLang="ja-JP" sz="1300" dirty="0"/>
              <a:t>％）、残りの内、約</a:t>
            </a:r>
            <a:r>
              <a:rPr lang="en-US" altLang="ja-JP" sz="1300" dirty="0"/>
              <a:t>33</a:t>
            </a:r>
            <a:r>
              <a:rPr lang="ja-JP" altLang="ja-JP" sz="1300" dirty="0"/>
              <a:t>兆円（約</a:t>
            </a:r>
            <a:r>
              <a:rPr lang="en-US" altLang="ja-JP" sz="1300" dirty="0"/>
              <a:t>32.2</a:t>
            </a:r>
            <a:r>
              <a:rPr lang="ja-JP" altLang="ja-JP" sz="1300" dirty="0"/>
              <a:t>％）が公債金つまり国の借金で賄われています。その歳入額およそ</a:t>
            </a:r>
            <a:r>
              <a:rPr lang="en-US" altLang="ja-JP" sz="1300" dirty="0"/>
              <a:t>101</a:t>
            </a:r>
            <a:r>
              <a:rPr lang="ja-JP" altLang="ja-JP" sz="1300" dirty="0"/>
              <a:t>兆円が何に使われているかというと、医療費や年金といった社会保障関係費が</a:t>
            </a:r>
            <a:r>
              <a:rPr lang="en-US" altLang="ja-JP" sz="1300" dirty="0"/>
              <a:t>33.6</a:t>
            </a:r>
            <a:r>
              <a:rPr lang="ja-JP" altLang="ja-JP" sz="1300" dirty="0"/>
              <a:t>％、それ以外には公共事業や防衛費、地方公共団体の財政を調整するための地方交付税交付金などと、国債費つまり借入金の返済とその利子ですね。</a:t>
            </a:r>
            <a:r>
              <a:rPr lang="ja-JP" altLang="en-US" sz="1300" dirty="0"/>
              <a:t>」</a:t>
            </a:r>
            <a:endParaRPr lang="ja-JP" altLang="ja-JP" sz="1300" dirty="0"/>
          </a:p>
          <a:p>
            <a:r>
              <a:rPr lang="ja-JP" altLang="en-US" sz="1300" dirty="0"/>
              <a:t>「</a:t>
            </a:r>
            <a:r>
              <a:rPr lang="ja-JP" altLang="ja-JP" sz="1300" dirty="0"/>
              <a:t>ここから読み取れる問題点は色々とあると思いますが、今日は大きな問題をいくつか指摘します。一つは歳出額が約</a:t>
            </a:r>
            <a:r>
              <a:rPr lang="en-US" altLang="ja-JP" sz="1300" dirty="0"/>
              <a:t>101</a:t>
            </a:r>
            <a:r>
              <a:rPr lang="ja-JP" altLang="ja-JP" sz="1300" dirty="0"/>
              <a:t>兆円に対して、税収が約</a:t>
            </a:r>
            <a:r>
              <a:rPr lang="en-US" altLang="ja-JP" sz="1300" dirty="0"/>
              <a:t>62</a:t>
            </a:r>
            <a:r>
              <a:rPr lang="ja-JP" altLang="ja-JP" sz="1300" dirty="0"/>
              <a:t>兆円（約</a:t>
            </a:r>
            <a:r>
              <a:rPr lang="en-US" altLang="ja-JP" sz="1300" dirty="0"/>
              <a:t>61.5</a:t>
            </a:r>
            <a:r>
              <a:rPr lang="ja-JP" altLang="ja-JP" sz="1300" dirty="0"/>
              <a:t>％）であるという事ですね。これは税収が足りないのでしょうか。それとも使い過ぎなのでしょうか。</a:t>
            </a:r>
            <a:r>
              <a:rPr lang="ja-JP" altLang="en-US" sz="1300" dirty="0"/>
              <a:t>議論が必要ですね。</a:t>
            </a:r>
            <a:r>
              <a:rPr lang="ja-JP" altLang="ja-JP" sz="1300" dirty="0"/>
              <a:t>歳出の中では、社会保障関係費が</a:t>
            </a:r>
            <a:r>
              <a:rPr lang="en-US" altLang="ja-JP" sz="1300" dirty="0"/>
              <a:t>33.6</a:t>
            </a:r>
            <a:r>
              <a:rPr lang="ja-JP" altLang="ja-JP" sz="1300" dirty="0"/>
              <a:t>％と大きな割合を占めています。さらに不足する税収を補っている公債金収入が約</a:t>
            </a:r>
            <a:r>
              <a:rPr lang="en-US" altLang="ja-JP" sz="1300" dirty="0"/>
              <a:t>33</a:t>
            </a:r>
            <a:r>
              <a:rPr lang="ja-JP" altLang="ja-JP" sz="1300" dirty="0"/>
              <a:t>兆円であるのに対して、借金の返済である</a:t>
            </a:r>
            <a:r>
              <a:rPr lang="ja-JP" altLang="en-US" sz="1300" dirty="0"/>
              <a:t>公債費</a:t>
            </a:r>
            <a:r>
              <a:rPr lang="ja-JP" altLang="ja-JP" sz="1300" dirty="0"/>
              <a:t>支出は約</a:t>
            </a:r>
            <a:r>
              <a:rPr lang="en-US" altLang="ja-JP" sz="1300" dirty="0"/>
              <a:t>24</a:t>
            </a:r>
            <a:r>
              <a:rPr lang="ja-JP" altLang="ja-JP" sz="1300" dirty="0"/>
              <a:t>兆円となっており、国の借金である公債金残高は増え続けているとういう事です。</a:t>
            </a:r>
          </a:p>
          <a:p>
            <a:r>
              <a:rPr lang="en-US" altLang="ja-JP" sz="1300" dirty="0"/>
              <a:t>-------------------------------------------------------------------------------</a:t>
            </a:r>
            <a:endParaRPr lang="ja-JP" altLang="ja-JP" sz="1300" dirty="0"/>
          </a:p>
          <a:p>
            <a:r>
              <a:rPr lang="ja-JP" altLang="ja-JP" sz="1300" dirty="0"/>
              <a:t>ここでも、あまり細部にこだわってしまうと論点が曖昧になってしまいますので注意してください。</a:t>
            </a:r>
            <a:endParaRPr kumimoji="1" lang="ja-JP" altLang="en-US" dirty="0"/>
          </a:p>
        </p:txBody>
      </p:sp>
      <p:sp>
        <p:nvSpPr>
          <p:cNvPr id="4" name="スライド番号プレースホルダ 3"/>
          <p:cNvSpPr>
            <a:spLocks noGrp="1"/>
          </p:cNvSpPr>
          <p:nvPr>
            <p:ph type="sldNum" sz="quarter" idx="10"/>
          </p:nvPr>
        </p:nvSpPr>
        <p:spPr/>
        <p:txBody>
          <a:bodyPr/>
          <a:lstStyle/>
          <a:p>
            <a:fld id="{A0D1CF14-DF28-4A09-963B-B864808D71BF}" type="slidenum">
              <a:rPr kumimoji="1" lang="ja-JP" altLang="en-US" smtClean="0"/>
              <a:pPr/>
              <a:t>6</a:t>
            </a:fld>
            <a:endParaRPr kumimoji="1" lang="ja-JP" altLang="en-US"/>
          </a:p>
        </p:txBody>
      </p:sp>
      <p:sp>
        <p:nvSpPr>
          <p:cNvPr id="5" name="ヘッダー プレースホルダー 4">
            <a:extLst>
              <a:ext uri="{FF2B5EF4-FFF2-40B4-BE49-F238E27FC236}">
                <a16:creationId xmlns:a16="http://schemas.microsoft.com/office/drawing/2014/main" id="{FDF20632-D550-4974-A36C-7629BEB9B5D9}"/>
              </a:ext>
            </a:extLst>
          </p:cNvPr>
          <p:cNvSpPr>
            <a:spLocks noGrp="1"/>
          </p:cNvSpPr>
          <p:nvPr>
            <p:ph type="hdr" sz="quarter"/>
          </p:nvPr>
        </p:nvSpPr>
        <p:spPr/>
        <p:txBody>
          <a:bodyPr/>
          <a:lstStyle/>
          <a:p>
            <a:r>
              <a:rPr kumimoji="1" lang="ja-JP" altLang="en-US"/>
              <a:t>高校生用モデルテキスト</a:t>
            </a:r>
            <a:r>
              <a:rPr kumimoji="1" lang="en-US" altLang="ja-JP"/>
              <a:t>Ⅱ</a:t>
            </a:r>
            <a:endParaRPr kumimoji="1" lang="ja-JP" altLang="en-US"/>
          </a:p>
        </p:txBody>
      </p:sp>
    </p:spTree>
    <p:extLst>
      <p:ext uri="{BB962C8B-B14F-4D97-AF65-F5344CB8AC3E}">
        <p14:creationId xmlns:p14="http://schemas.microsoft.com/office/powerpoint/2010/main" val="3051062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ja-JP" sz="1300" dirty="0"/>
              <a:t>【コメント例】</a:t>
            </a:r>
          </a:p>
          <a:p>
            <a:r>
              <a:rPr lang="ja-JP" altLang="en-US" sz="1300" dirty="0"/>
              <a:t>「</a:t>
            </a:r>
            <a:r>
              <a:rPr lang="ja-JP" altLang="ja-JP" sz="1300" dirty="0"/>
              <a:t>このように歳出に対して税収が足りなくなってきた原因のひとつが社会保障費の増大です。少子高齢化に伴い、社会保障給付費は年々増大しています。しかし、現役世代が支払っている社会保険料収入は近年横ばいとなっています。そのため社会保障給付費と社会保険料収入の差は年々広がっており、国の財政を圧迫しています。また働き手である現役世代が支えなくてはならない高齢者の割合も年々大きくなっています。この少子高齢化は、他人事ではなく、これからみなさんが真剣に考えていかなければならない問題のひとつなのですね。</a:t>
            </a:r>
          </a:p>
          <a:p>
            <a:r>
              <a:rPr lang="en-US" altLang="ja-JP" sz="1300" dirty="0"/>
              <a:t>------------------------------------------------------------------------------------------------------------------------</a:t>
            </a:r>
            <a:endParaRPr lang="ja-JP" altLang="ja-JP" sz="1300" dirty="0"/>
          </a:p>
          <a:p>
            <a:r>
              <a:rPr lang="ja-JP" altLang="ja-JP" sz="1300" dirty="0"/>
              <a:t>ここは、借金が増えて大変だ。だから税金を払いましょうということではなく、解決していかなければならない課題であるという事を伝えましょう。</a:t>
            </a:r>
            <a:endParaRPr kumimoji="1" lang="ja-JP" altLang="en-US" dirty="0"/>
          </a:p>
        </p:txBody>
      </p:sp>
      <p:sp>
        <p:nvSpPr>
          <p:cNvPr id="4" name="スライド番号プレースホルダ 3"/>
          <p:cNvSpPr>
            <a:spLocks noGrp="1"/>
          </p:cNvSpPr>
          <p:nvPr>
            <p:ph type="sldNum" sz="quarter" idx="10"/>
          </p:nvPr>
        </p:nvSpPr>
        <p:spPr/>
        <p:txBody>
          <a:bodyPr/>
          <a:lstStyle/>
          <a:p>
            <a:fld id="{A0D1CF14-DF28-4A09-963B-B864808D71BF}" type="slidenum">
              <a:rPr kumimoji="1" lang="ja-JP" altLang="en-US" smtClean="0"/>
              <a:pPr/>
              <a:t>7</a:t>
            </a:fld>
            <a:endParaRPr kumimoji="1" lang="ja-JP" altLang="en-US"/>
          </a:p>
        </p:txBody>
      </p:sp>
      <p:sp>
        <p:nvSpPr>
          <p:cNvPr id="5" name="ヘッダー プレースホルダー 4">
            <a:extLst>
              <a:ext uri="{FF2B5EF4-FFF2-40B4-BE49-F238E27FC236}">
                <a16:creationId xmlns:a16="http://schemas.microsoft.com/office/drawing/2014/main" id="{D3BEC2F8-A16D-42EE-9598-1BFAA90F831C}"/>
              </a:ext>
            </a:extLst>
          </p:cNvPr>
          <p:cNvSpPr>
            <a:spLocks noGrp="1"/>
          </p:cNvSpPr>
          <p:nvPr>
            <p:ph type="hdr" sz="quarter"/>
          </p:nvPr>
        </p:nvSpPr>
        <p:spPr/>
        <p:txBody>
          <a:bodyPr/>
          <a:lstStyle/>
          <a:p>
            <a:r>
              <a:rPr kumimoji="1" lang="ja-JP" altLang="en-US"/>
              <a:t>高校生用モデルテキスト</a:t>
            </a:r>
            <a:r>
              <a:rPr kumimoji="1" lang="en-US" altLang="ja-JP"/>
              <a:t>Ⅱ</a:t>
            </a:r>
            <a:endParaRPr kumimoji="1" lang="ja-JP" altLang="en-US"/>
          </a:p>
        </p:txBody>
      </p:sp>
    </p:spTree>
    <p:extLst>
      <p:ext uri="{BB962C8B-B14F-4D97-AF65-F5344CB8AC3E}">
        <p14:creationId xmlns:p14="http://schemas.microsoft.com/office/powerpoint/2010/main" val="1446135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ja-JP" sz="1300" dirty="0"/>
              <a:t>【コメント例】</a:t>
            </a:r>
          </a:p>
          <a:p>
            <a:r>
              <a:rPr lang="ja-JP" altLang="en-US" sz="1300" dirty="0"/>
              <a:t>「</a:t>
            </a:r>
            <a:r>
              <a:rPr lang="ja-JP" altLang="ja-JP" sz="1300" dirty="0"/>
              <a:t>みなさん、</a:t>
            </a:r>
            <a:r>
              <a:rPr lang="ja-JP" altLang="en-US" sz="1300" dirty="0"/>
              <a:t>少し手を止めて</a:t>
            </a:r>
            <a:r>
              <a:rPr lang="ja-JP" altLang="ja-JP" sz="1300" dirty="0"/>
              <a:t>参考に聞いてください。日本以外の国</a:t>
            </a:r>
            <a:r>
              <a:rPr lang="ja-JP" altLang="en-US" sz="1300" dirty="0"/>
              <a:t>の制度</a:t>
            </a:r>
            <a:r>
              <a:rPr lang="ja-JP" altLang="ja-JP" sz="1300" dirty="0"/>
              <a:t>はどのようになっているのかでしょうか。代表的な考え方に、大きな政府と小さな政府という考え方があります。大きな政府とは、社会保障をはじめとする公共サービスの水準は高くなるが、その分国民の負担も大きくなるというものです。一方、小さな政府とは、公共サービスの水準は低くなるが、その分国民の負担も小さくなるというものです。大きな政府の考え方の国としては、スウェーデンやノルウェーなどの北欧の国々が有名ですね。小さな政府の考え方の国としては、アメリカが有名ですが、アメリカには日本のような健康保険制度はありません。では日本はと言いますと、今の日本は中福祉・低負担と言われています。日本は税金や社会保険料の国民負担がそれほど多いわけではないのに、比較的高い水準の公共サービスが受けられるのはなぜなのでしょうか？そこを公債収入（借金）で補っているからですね。</a:t>
            </a:r>
            <a:r>
              <a:rPr lang="ja-JP" altLang="en-US" sz="1300" dirty="0"/>
              <a:t>」</a:t>
            </a:r>
            <a:endParaRPr lang="ja-JP" altLang="ja-JP" sz="1300" dirty="0"/>
          </a:p>
          <a:p>
            <a:r>
              <a:rPr lang="en-US" altLang="ja-JP" sz="1300" dirty="0"/>
              <a:t>-------------------------------------------------------------------------------------------------------------</a:t>
            </a:r>
            <a:endParaRPr lang="ja-JP" altLang="ja-JP" sz="1300" dirty="0"/>
          </a:p>
          <a:p>
            <a:r>
              <a:rPr lang="ja-JP" altLang="ja-JP" sz="1300" dirty="0"/>
              <a:t>時間によって、このページは、以降の模擬選挙でワークシートを作成してもらっている時に、参考として伝えてもよいと思います。</a:t>
            </a:r>
          </a:p>
          <a:p>
            <a:endParaRPr kumimoji="1" lang="ja-JP" altLang="en-US" dirty="0"/>
          </a:p>
        </p:txBody>
      </p:sp>
      <p:sp>
        <p:nvSpPr>
          <p:cNvPr id="4" name="スライド番号プレースホルダ 3"/>
          <p:cNvSpPr>
            <a:spLocks noGrp="1"/>
          </p:cNvSpPr>
          <p:nvPr>
            <p:ph type="sldNum" sz="quarter" idx="10"/>
          </p:nvPr>
        </p:nvSpPr>
        <p:spPr/>
        <p:txBody>
          <a:bodyPr/>
          <a:lstStyle/>
          <a:p>
            <a:fld id="{A0D1CF14-DF28-4A09-963B-B864808D71BF}" type="slidenum">
              <a:rPr kumimoji="1" lang="ja-JP" altLang="en-US" smtClean="0"/>
              <a:pPr/>
              <a:t>8</a:t>
            </a:fld>
            <a:endParaRPr kumimoji="1" lang="ja-JP" altLang="en-US"/>
          </a:p>
        </p:txBody>
      </p:sp>
      <p:sp>
        <p:nvSpPr>
          <p:cNvPr id="5" name="ヘッダー プレースホルダー 4">
            <a:extLst>
              <a:ext uri="{FF2B5EF4-FFF2-40B4-BE49-F238E27FC236}">
                <a16:creationId xmlns:a16="http://schemas.microsoft.com/office/drawing/2014/main" id="{C7E5DA11-EA89-4B98-8DBD-82403D664A55}"/>
              </a:ext>
            </a:extLst>
          </p:cNvPr>
          <p:cNvSpPr>
            <a:spLocks noGrp="1"/>
          </p:cNvSpPr>
          <p:nvPr>
            <p:ph type="hdr" sz="quarter"/>
          </p:nvPr>
        </p:nvSpPr>
        <p:spPr/>
        <p:txBody>
          <a:bodyPr/>
          <a:lstStyle/>
          <a:p>
            <a:r>
              <a:rPr kumimoji="1" lang="ja-JP" altLang="en-US"/>
              <a:t>高校生用モデルテキスト</a:t>
            </a:r>
            <a:r>
              <a:rPr kumimoji="1" lang="en-US" altLang="ja-JP"/>
              <a:t>Ⅱ</a:t>
            </a:r>
            <a:endParaRPr kumimoji="1" lang="ja-JP" altLang="en-US"/>
          </a:p>
        </p:txBody>
      </p:sp>
    </p:spTree>
    <p:extLst>
      <p:ext uri="{BB962C8B-B14F-4D97-AF65-F5344CB8AC3E}">
        <p14:creationId xmlns:p14="http://schemas.microsoft.com/office/powerpoint/2010/main" val="1579659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1_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835597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7010400" y="6492875"/>
            <a:ext cx="2133600" cy="365125"/>
          </a:xfrm>
        </p:spPr>
        <p:txBody>
          <a:bodyPr/>
          <a:lstStyle>
            <a:lvl1pPr>
              <a:defRPr sz="1000" b="1"/>
            </a:lvl1pPr>
          </a:lstStyle>
          <a:p>
            <a:fld id="{0476FAA8-B280-4704-A56B-08FA04A964B6}" type="slidenum">
              <a:rPr lang="ja-JP" altLang="en-US" smtClean="0"/>
              <a:pPr/>
              <a:t>‹#›</a:t>
            </a:fld>
            <a:endParaRPr lang="ja-JP" altLang="en-US" dirty="0"/>
          </a:p>
        </p:txBody>
      </p:sp>
    </p:spTree>
    <p:extLst>
      <p:ext uri="{BB962C8B-B14F-4D97-AF65-F5344CB8AC3E}">
        <p14:creationId xmlns:p14="http://schemas.microsoft.com/office/powerpoint/2010/main" val="1252917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476FAA8-B280-4704-A56B-08FA04A964B6}" type="slidenum">
              <a:rPr kumimoji="1" lang="ja-JP" altLang="en-US" smtClean="0"/>
              <a:pPr/>
              <a:t>‹#›</a:t>
            </a:fld>
            <a:endParaRPr kumimoji="1" lang="ja-JP" altLang="en-US"/>
          </a:p>
        </p:txBody>
      </p:sp>
    </p:spTree>
    <p:extLst>
      <p:ext uri="{BB962C8B-B14F-4D97-AF65-F5344CB8AC3E}">
        <p14:creationId xmlns:p14="http://schemas.microsoft.com/office/powerpoint/2010/main" val="571907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476FAA8-B280-4704-A56B-08FA04A964B6}" type="slidenum">
              <a:rPr kumimoji="1" lang="ja-JP" altLang="en-US" smtClean="0"/>
              <a:pPr/>
              <a:t>‹#›</a:t>
            </a:fld>
            <a:endParaRPr kumimoji="1" lang="ja-JP" altLang="en-US"/>
          </a:p>
        </p:txBody>
      </p:sp>
    </p:spTree>
    <p:extLst>
      <p:ext uri="{BB962C8B-B14F-4D97-AF65-F5344CB8AC3E}">
        <p14:creationId xmlns:p14="http://schemas.microsoft.com/office/powerpoint/2010/main" val="1688761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lIns="72000" rIns="72000"/>
          <a:lstStyle>
            <a:lvl1pPr>
              <a:defRPr sz="1800"/>
            </a:lvl1pPr>
          </a:lstStyle>
          <a:p>
            <a:fld id="{0476FAA8-B280-4704-A56B-08FA04A964B6}" type="slidenum">
              <a:rPr lang="ja-JP" altLang="en-US" smtClean="0"/>
              <a:pPr/>
              <a:t>‹#›</a:t>
            </a:fld>
            <a:endParaRPr lang="ja-JP" altLang="en-US"/>
          </a:p>
        </p:txBody>
      </p:sp>
      <p:grpSp>
        <p:nvGrpSpPr>
          <p:cNvPr id="18" name="グループ化 17">
            <a:extLst>
              <a:ext uri="{FF2B5EF4-FFF2-40B4-BE49-F238E27FC236}">
                <a16:creationId xmlns:a16="http://schemas.microsoft.com/office/drawing/2014/main" id="{EE563D15-8416-4FE2-96E2-7E69D46EAAAB}"/>
              </a:ext>
            </a:extLst>
          </p:cNvPr>
          <p:cNvGrpSpPr/>
          <p:nvPr userDrawn="1"/>
        </p:nvGrpSpPr>
        <p:grpSpPr>
          <a:xfrm>
            <a:off x="0" y="0"/>
            <a:ext cx="9144000" cy="720000"/>
            <a:chOff x="0" y="0"/>
            <a:chExt cx="9144000" cy="720000"/>
          </a:xfrm>
        </p:grpSpPr>
        <p:sp>
          <p:nvSpPr>
            <p:cNvPr id="19" name="正方形/長方形 18">
              <a:extLst>
                <a:ext uri="{FF2B5EF4-FFF2-40B4-BE49-F238E27FC236}">
                  <a16:creationId xmlns:a16="http://schemas.microsoft.com/office/drawing/2014/main" id="{F01350C2-8042-4F6C-A2FA-E8D3B8C600ED}"/>
                </a:ext>
              </a:extLst>
            </p:cNvPr>
            <p:cNvSpPr/>
            <p:nvPr/>
          </p:nvSpPr>
          <p:spPr>
            <a:xfrm>
              <a:off x="0" y="0"/>
              <a:ext cx="9144000" cy="720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1C65E114-1495-45C5-A236-F481AE58863D}"/>
                </a:ext>
              </a:extLst>
            </p:cNvPr>
            <p:cNvSpPr/>
            <p:nvPr/>
          </p:nvSpPr>
          <p:spPr>
            <a:xfrm>
              <a:off x="0" y="684000"/>
              <a:ext cx="9144000" cy="3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429711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20272" y="6520259"/>
            <a:ext cx="2133600" cy="365125"/>
          </a:xfrm>
        </p:spPr>
        <p:txBody>
          <a:bodyPr/>
          <a:lstStyle>
            <a:lvl1pPr>
              <a:defRPr sz="1000" b="1"/>
            </a:lvl1pPr>
          </a:lstStyle>
          <a:p>
            <a:fld id="{0476FAA8-B280-4704-A56B-08FA04A964B6}" type="slidenum">
              <a:rPr lang="ja-JP" altLang="en-US" smtClean="0"/>
              <a:pPr/>
              <a:t>‹#›</a:t>
            </a:fld>
            <a:endParaRPr lang="ja-JP" altLang="en-US" dirty="0"/>
          </a:p>
        </p:txBody>
      </p:sp>
    </p:spTree>
    <p:extLst>
      <p:ext uri="{BB962C8B-B14F-4D97-AF65-F5344CB8AC3E}">
        <p14:creationId xmlns:p14="http://schemas.microsoft.com/office/powerpoint/2010/main" val="79345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46912" y="6525344"/>
            <a:ext cx="2133600" cy="365125"/>
          </a:xfrm>
        </p:spPr>
        <p:txBody>
          <a:bodyPr/>
          <a:lstStyle>
            <a:lvl1pPr>
              <a:defRPr sz="1000"/>
            </a:lvl1pPr>
          </a:lstStyle>
          <a:p>
            <a:fld id="{0476FAA8-B280-4704-A56B-08FA04A964B6}" type="slidenum">
              <a:rPr lang="ja-JP" altLang="en-US" smtClean="0"/>
              <a:pPr/>
              <a:t>‹#›</a:t>
            </a:fld>
            <a:endParaRPr lang="ja-JP" altLang="en-US" dirty="0"/>
          </a:p>
        </p:txBody>
      </p:sp>
    </p:spTree>
    <p:extLst>
      <p:ext uri="{BB962C8B-B14F-4D97-AF65-F5344CB8AC3E}">
        <p14:creationId xmlns:p14="http://schemas.microsoft.com/office/powerpoint/2010/main" val="2545755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476FAA8-B280-4704-A56B-08FA04A964B6}" type="slidenum">
              <a:rPr kumimoji="1" lang="ja-JP" altLang="en-US" smtClean="0"/>
              <a:pPr/>
              <a:t>‹#›</a:t>
            </a:fld>
            <a:endParaRPr kumimoji="1" lang="ja-JP" altLang="en-US"/>
          </a:p>
        </p:txBody>
      </p:sp>
    </p:spTree>
    <p:extLst>
      <p:ext uri="{BB962C8B-B14F-4D97-AF65-F5344CB8AC3E}">
        <p14:creationId xmlns:p14="http://schemas.microsoft.com/office/powerpoint/2010/main" val="1781344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476FAA8-B280-4704-A56B-08FA04A964B6}" type="slidenum">
              <a:rPr kumimoji="1" lang="ja-JP" altLang="en-US" smtClean="0"/>
              <a:pPr/>
              <a:t>‹#›</a:t>
            </a:fld>
            <a:endParaRPr kumimoji="1" lang="ja-JP" altLang="en-US"/>
          </a:p>
        </p:txBody>
      </p:sp>
    </p:spTree>
    <p:extLst>
      <p:ext uri="{BB962C8B-B14F-4D97-AF65-F5344CB8AC3E}">
        <p14:creationId xmlns:p14="http://schemas.microsoft.com/office/powerpoint/2010/main" val="546327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476FAA8-B280-4704-A56B-08FA04A964B6}" type="slidenum">
              <a:rPr kumimoji="1" lang="ja-JP" altLang="en-US" smtClean="0"/>
              <a:pPr/>
              <a:t>‹#›</a:t>
            </a:fld>
            <a:endParaRPr kumimoji="1" lang="ja-JP" altLang="en-US"/>
          </a:p>
        </p:txBody>
      </p:sp>
    </p:spTree>
    <p:extLst>
      <p:ext uri="{BB962C8B-B14F-4D97-AF65-F5344CB8AC3E}">
        <p14:creationId xmlns:p14="http://schemas.microsoft.com/office/powerpoint/2010/main" val="767601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476FAA8-B280-4704-A56B-08FA04A964B6}" type="slidenum">
              <a:rPr kumimoji="1" lang="ja-JP" altLang="en-US" smtClean="0"/>
              <a:pPr/>
              <a:t>‹#›</a:t>
            </a:fld>
            <a:endParaRPr kumimoji="1" lang="ja-JP" altLang="en-US"/>
          </a:p>
        </p:txBody>
      </p:sp>
    </p:spTree>
    <p:extLst>
      <p:ext uri="{BB962C8B-B14F-4D97-AF65-F5344CB8AC3E}">
        <p14:creationId xmlns:p14="http://schemas.microsoft.com/office/powerpoint/2010/main" val="2665299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6974904" y="6520259"/>
            <a:ext cx="2133600" cy="365125"/>
          </a:xfrm>
        </p:spPr>
        <p:txBody>
          <a:bodyPr/>
          <a:lstStyle>
            <a:lvl1pPr>
              <a:defRPr sz="1000"/>
            </a:lvl1pPr>
          </a:lstStyle>
          <a:p>
            <a:fld id="{0476FAA8-B280-4704-A56B-08FA04A964B6}" type="slidenum">
              <a:rPr lang="ja-JP" altLang="en-US" smtClean="0"/>
              <a:pPr/>
              <a:t>‹#›</a:t>
            </a:fld>
            <a:endParaRPr lang="ja-JP" altLang="en-US" dirty="0"/>
          </a:p>
        </p:txBody>
      </p:sp>
    </p:spTree>
    <p:extLst>
      <p:ext uri="{BB962C8B-B14F-4D97-AF65-F5344CB8AC3E}">
        <p14:creationId xmlns:p14="http://schemas.microsoft.com/office/powerpoint/2010/main" val="73153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10400" y="648628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76FAA8-B280-4704-A56B-08FA04A964B6}" type="slidenum">
              <a:rPr kumimoji="1" lang="ja-JP" altLang="en-US" smtClean="0"/>
              <a:pPr/>
              <a:t>‹#›</a:t>
            </a:fld>
            <a:endParaRPr kumimoji="1" lang="ja-JP" altLang="en-US"/>
          </a:p>
        </p:txBody>
      </p:sp>
    </p:spTree>
    <p:extLst>
      <p:ext uri="{BB962C8B-B14F-4D97-AF65-F5344CB8AC3E}">
        <p14:creationId xmlns:p14="http://schemas.microsoft.com/office/powerpoint/2010/main" val="1772069360"/>
      </p:ext>
    </p:extLst>
  </p:cSld>
  <p:clrMap bg1="lt1" tx1="dk1" bg2="lt2" tx2="dk2" accent1="accent1" accent2="accent2" accent3="accent3" accent4="accent4" accent5="accent5" accent6="accent6" hlink="hlink" folHlink="folHlink"/>
  <p:sldLayoutIdLst>
    <p:sldLayoutId id="2147483673" r:id="rId1"/>
    <p:sldLayoutId id="2147483668" r:id="rId2"/>
    <p:sldLayoutId id="2147483662" r:id="rId3"/>
    <p:sldLayoutId id="2147483663" r:id="rId4"/>
    <p:sldLayoutId id="2147483664" r:id="rId5"/>
    <p:sldLayoutId id="2147483665" r:id="rId6"/>
    <p:sldLayoutId id="2147483666" r:id="rId7"/>
    <p:sldLayoutId id="2147483667" r:id="rId8"/>
    <p:sldLayoutId id="2147483669" r:id="rId9"/>
    <p:sldLayoutId id="2147483670" r:id="rId10"/>
    <p:sldLayoutId id="2147483671" r:id="rId11"/>
    <p:sldLayoutId id="2147483672" r:id="rId12"/>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7" Type="http://schemas.microsoft.com/office/2007/relationships/hdphoto" Target="../media/hdphoto2.wdp"/><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gif"/><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0794F5BC-3B8E-4BF1-90ED-ADB8AA130079}"/>
              </a:ext>
            </a:extLst>
          </p:cNvPr>
          <p:cNvGrpSpPr/>
          <p:nvPr/>
        </p:nvGrpSpPr>
        <p:grpSpPr>
          <a:xfrm>
            <a:off x="3017407" y="692696"/>
            <a:ext cx="3109187" cy="648072"/>
            <a:chOff x="2974981" y="833812"/>
            <a:chExt cx="3109187" cy="648072"/>
          </a:xfrm>
        </p:grpSpPr>
        <p:pic>
          <p:nvPicPr>
            <p:cNvPr id="13" name="Picture 2" descr="C:\Users\shimomae\Desktop\税理士バッジ.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4981" y="944524"/>
              <a:ext cx="431950" cy="427137"/>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3404624" y="833812"/>
              <a:ext cx="2679544"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近畿税理士会</a:t>
              </a:r>
            </a:p>
          </p:txBody>
        </p:sp>
      </p:grpSp>
      <p:sp>
        <p:nvSpPr>
          <p:cNvPr id="8" name="角丸四角形 7"/>
          <p:cNvSpPr/>
          <p:nvPr/>
        </p:nvSpPr>
        <p:spPr>
          <a:xfrm>
            <a:off x="971600" y="1701128"/>
            <a:ext cx="7200800" cy="2880000"/>
          </a:xfrm>
          <a:prstGeom prst="roundRect">
            <a:avLst>
              <a:gd name="adj" fmla="val 558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tIns="64800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6000" i="0" u="none" strike="noStrike" kern="1200" cap="none" spc="300" normalizeH="0" baseline="0" noProof="0" dirty="0">
                <a:ln>
                  <a:noFill/>
                </a:ln>
                <a:solidFill>
                  <a:prstClr val="white"/>
                </a:solidFill>
                <a:uLnTx/>
                <a:uFillTx/>
                <a:latin typeface="ＭＳ Ｐゴシック" panose="020B0600070205080204" pitchFamily="50" charset="-128"/>
                <a:ea typeface="ＭＳ Ｐゴシック" panose="020B0600070205080204" pitchFamily="50" charset="-128"/>
                <a:cs typeface="Meiryo UI" panose="020B0604030504040204" pitchFamily="50" charset="-128"/>
              </a:rPr>
              <a:t>≪租税教室</a:t>
            </a:r>
            <a:r>
              <a:rPr kumimoji="1" lang="ja-JP" altLang="en-US" sz="6000" i="0" u="none" strike="noStrike" kern="1200" cap="none" spc="300" normalizeH="0" baseline="0" noProof="0" dirty="0">
                <a:ln>
                  <a:noFill/>
                </a:ln>
                <a:solidFill>
                  <a:prstClr val="white"/>
                </a:solidFill>
                <a:uLnTx/>
                <a:uFillTx/>
                <a:latin typeface="ＭＳ Ｐゴシック" panose="020B0600070205080204" pitchFamily="50" charset="-128"/>
                <a:ea typeface="ＭＳ Ｐゴシック" panose="020B0600070205080204" pitchFamily="50" charset="-128"/>
                <a:cs typeface="Meiryo UI"/>
              </a:rPr>
              <a:t>≫</a:t>
            </a:r>
            <a:endParaRPr kumimoji="1" lang="en-US" altLang="ja-JP" sz="6000" i="0" u="none" strike="noStrike" kern="1200" cap="none" spc="300" normalizeH="0" baseline="0" noProof="0" dirty="0">
              <a:ln>
                <a:noFill/>
              </a:ln>
              <a:solidFill>
                <a:prstClr val="white"/>
              </a:solidFill>
              <a:uLnTx/>
              <a:uFillTx/>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9" name="正方形/長方形 8"/>
          <p:cNvSpPr/>
          <p:nvPr/>
        </p:nvSpPr>
        <p:spPr>
          <a:xfrm>
            <a:off x="2051721" y="4890355"/>
            <a:ext cx="5040559"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base">
              <a:lnSpc>
                <a:spcPct val="100000"/>
              </a:lnSpc>
              <a:spcBef>
                <a:spcPct val="0"/>
              </a:spcBef>
              <a:spcAft>
                <a:spcPct val="0"/>
              </a:spcAft>
              <a:buClrTx/>
              <a:buSzTx/>
              <a:buFontTx/>
              <a:buNone/>
              <a:tabLst/>
              <a:defRPr/>
            </a:pPr>
            <a:r>
              <a:rPr lang="en-US" altLang="ja-JP" sz="3200" u="sng" dirty="0">
                <a:solidFill>
                  <a:schemeClr val="tx1"/>
                </a:solidFill>
                <a:latin typeface="ＭＳ Ｐゴシック" panose="020B0600070205080204" pitchFamily="50" charset="-128"/>
                <a:ea typeface="ＭＳ Ｐゴシック" panose="020B0600070205080204" pitchFamily="50" charset="-128"/>
              </a:rPr>
              <a:t>20XX</a:t>
            </a:r>
            <a:r>
              <a:rPr lang="ja-JP" altLang="en-US" sz="3200" u="sng" dirty="0">
                <a:solidFill>
                  <a:schemeClr val="tx1"/>
                </a:solidFill>
                <a:latin typeface="ＭＳ Ｐゴシック" panose="020B0600070205080204" pitchFamily="50" charset="-128"/>
                <a:ea typeface="ＭＳ Ｐゴシック" panose="020B0600070205080204" pitchFamily="50" charset="-128"/>
              </a:rPr>
              <a:t>年</a:t>
            </a:r>
            <a:r>
              <a:rPr lang="en-US" altLang="ja-JP" sz="3200" u="sng" dirty="0">
                <a:solidFill>
                  <a:schemeClr val="tx1"/>
                </a:solidFill>
                <a:latin typeface="ＭＳ Ｐゴシック" panose="020B0600070205080204" pitchFamily="50" charset="-128"/>
                <a:ea typeface="ＭＳ Ｐゴシック" panose="020B0600070205080204" pitchFamily="50" charset="-128"/>
              </a:rPr>
              <a:t>X</a:t>
            </a:r>
            <a:r>
              <a:rPr lang="ja-JP" altLang="en-US" sz="3200" u="sng" dirty="0">
                <a:solidFill>
                  <a:schemeClr val="tx1"/>
                </a:solidFill>
                <a:latin typeface="ＭＳ Ｐゴシック" panose="020B0600070205080204" pitchFamily="50" charset="-128"/>
                <a:ea typeface="ＭＳ Ｐゴシック" panose="020B0600070205080204" pitchFamily="50" charset="-128"/>
              </a:rPr>
              <a:t>月</a:t>
            </a:r>
            <a:r>
              <a:rPr lang="en-US" altLang="ja-JP" sz="3200" u="sng" dirty="0">
                <a:solidFill>
                  <a:schemeClr val="tx1"/>
                </a:solidFill>
                <a:latin typeface="ＭＳ Ｐゴシック" panose="020B0600070205080204" pitchFamily="50" charset="-128"/>
                <a:ea typeface="ＭＳ Ｐゴシック" panose="020B0600070205080204" pitchFamily="50" charset="-128"/>
              </a:rPr>
              <a:t>X</a:t>
            </a:r>
            <a:r>
              <a:rPr lang="ja-JP" altLang="en-US" sz="3200" u="sng">
                <a:solidFill>
                  <a:schemeClr val="tx1"/>
                </a:solidFill>
                <a:latin typeface="ＭＳ Ｐゴシック" panose="020B0600070205080204" pitchFamily="50" charset="-128"/>
                <a:ea typeface="ＭＳ Ｐゴシック" panose="020B0600070205080204" pitchFamily="50" charset="-128"/>
              </a:rPr>
              <a:t>日</a:t>
            </a:r>
            <a:r>
              <a:rPr lang="ja-JP" altLang="en-US" sz="3200" u="sng" dirty="0">
                <a:solidFill>
                  <a:schemeClr val="tx1"/>
                </a:solidFill>
                <a:latin typeface="ＭＳ Ｐゴシック" panose="020B0600070205080204" pitchFamily="50" charset="-128"/>
                <a:ea typeface="ＭＳ Ｐゴシック" panose="020B0600070205080204" pitchFamily="50" charset="-128"/>
              </a:rPr>
              <a:t>　○○高校 </a:t>
            </a:r>
          </a:p>
        </p:txBody>
      </p:sp>
      <p:sp>
        <p:nvSpPr>
          <p:cNvPr id="6" name="テキスト ボックス 5">
            <a:extLst>
              <a:ext uri="{FF2B5EF4-FFF2-40B4-BE49-F238E27FC236}">
                <a16:creationId xmlns:a16="http://schemas.microsoft.com/office/drawing/2014/main" id="{C6216FFB-951C-49DA-87EF-68F41FBCA29B}"/>
              </a:ext>
            </a:extLst>
          </p:cNvPr>
          <p:cNvSpPr txBox="1"/>
          <p:nvPr/>
        </p:nvSpPr>
        <p:spPr>
          <a:xfrm>
            <a:off x="2051720" y="5991671"/>
            <a:ext cx="5040559" cy="461665"/>
          </a:xfrm>
          <a:prstGeom prst="rect">
            <a:avLst/>
          </a:prstGeom>
          <a:noFill/>
        </p:spPr>
        <p:txBody>
          <a:bodyPr wrap="square" rtlCol="0">
            <a:spAutoFit/>
          </a:bodyPr>
          <a:lstStyle/>
          <a:p>
            <a:pPr algn="ctr"/>
            <a:r>
              <a:rPr lang="ja-JP" altLang="en-US" sz="2400" dirty="0">
                <a:latin typeface="ＭＳ Ｐゴシック" panose="020B0600070205080204" pitchFamily="50" charset="-128"/>
                <a:ea typeface="ＭＳ Ｐゴシック" panose="020B0600070205080204" pitchFamily="50" charset="-128"/>
              </a:rPr>
              <a:t>税理士　近税　太郎</a:t>
            </a:r>
            <a:endParaRPr kumimoji="1" lang="ja-JP" altLang="en-US" sz="2400" dirty="0">
              <a:latin typeface="ＭＳ Ｐゴシック" panose="020B0600070205080204" pitchFamily="50" charset="-128"/>
              <a:ea typeface="ＭＳ Ｐゴシック" panose="020B0600070205080204" pitchFamily="50" charset="-128"/>
            </a:endParaRPr>
          </a:p>
        </p:txBody>
      </p:sp>
      <p:sp>
        <p:nvSpPr>
          <p:cNvPr id="7" name="角丸四角形 7">
            <a:extLst>
              <a:ext uri="{FF2B5EF4-FFF2-40B4-BE49-F238E27FC236}">
                <a16:creationId xmlns:a16="http://schemas.microsoft.com/office/drawing/2014/main" id="{0BAC4B9E-668D-4934-97A4-1DF68F7A4E3F}"/>
              </a:ext>
            </a:extLst>
          </p:cNvPr>
          <p:cNvSpPr/>
          <p:nvPr/>
        </p:nvSpPr>
        <p:spPr>
          <a:xfrm>
            <a:off x="971600" y="1701128"/>
            <a:ext cx="7200800" cy="136783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2600" dirty="0">
                <a:solidFill>
                  <a:schemeClr val="bg1"/>
                </a:solidFill>
                <a:latin typeface="ＭＳ Ｐゴシック" panose="020B0600070205080204" pitchFamily="50" charset="-128"/>
                <a:ea typeface="ＭＳ Ｐゴシック" panose="020B0600070205080204" pitchFamily="50" charset="-128"/>
                <a:cs typeface="Meiryo UI" panose="020B0604030504040204" pitchFamily="50" charset="-128"/>
              </a:rPr>
              <a:t>主権者として税の意義と社会のあり方を考えよう</a:t>
            </a:r>
            <a:endParaRPr kumimoji="1" lang="en-US" altLang="ja-JP" sz="2600" i="0" u="none" strike="noStrike" kern="1200" cap="none" spc="300" normalizeH="0" baseline="0" noProof="0" dirty="0">
              <a:ln>
                <a:noFill/>
              </a:ln>
              <a:solidFill>
                <a:schemeClr val="bg1"/>
              </a:solidFill>
              <a:uLnTx/>
              <a:uFillTx/>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Tree>
    <p:extLst>
      <p:ext uri="{BB962C8B-B14F-4D97-AF65-F5344CB8AC3E}">
        <p14:creationId xmlns:p14="http://schemas.microsoft.com/office/powerpoint/2010/main" val="1310594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C3DA9B03-92D3-4251-B4FD-A1B1F30EDAFA}"/>
              </a:ext>
            </a:extLst>
          </p:cNvPr>
          <p:cNvGraphicFramePr>
            <a:graphicFrameLocks noGrp="1"/>
          </p:cNvGraphicFramePr>
          <p:nvPr>
            <p:extLst>
              <p:ext uri="{D42A27DB-BD31-4B8C-83A1-F6EECF244321}">
                <p14:modId xmlns:p14="http://schemas.microsoft.com/office/powerpoint/2010/main" val="1007815117"/>
              </p:ext>
            </p:extLst>
          </p:nvPr>
        </p:nvGraphicFramePr>
        <p:xfrm>
          <a:off x="186551" y="1052736"/>
          <a:ext cx="8770899" cy="1287693"/>
        </p:xfrm>
        <a:graphic>
          <a:graphicData uri="http://schemas.openxmlformats.org/drawingml/2006/table">
            <a:tbl>
              <a:tblPr>
                <a:tableStyleId>{616DA210-FB5B-4158-B5E0-FEB733F419BA}</a:tableStyleId>
              </a:tblPr>
              <a:tblGrid>
                <a:gridCol w="864000">
                  <a:extLst>
                    <a:ext uri="{9D8B030D-6E8A-4147-A177-3AD203B41FA5}">
                      <a16:colId xmlns:a16="http://schemas.microsoft.com/office/drawing/2014/main" val="1677657249"/>
                    </a:ext>
                  </a:extLst>
                </a:gridCol>
                <a:gridCol w="2290379">
                  <a:extLst>
                    <a:ext uri="{9D8B030D-6E8A-4147-A177-3AD203B41FA5}">
                      <a16:colId xmlns:a16="http://schemas.microsoft.com/office/drawing/2014/main" val="10373190"/>
                    </a:ext>
                  </a:extLst>
                </a:gridCol>
                <a:gridCol w="2980887">
                  <a:extLst>
                    <a:ext uri="{9D8B030D-6E8A-4147-A177-3AD203B41FA5}">
                      <a16:colId xmlns:a16="http://schemas.microsoft.com/office/drawing/2014/main" val="611692993"/>
                    </a:ext>
                  </a:extLst>
                </a:gridCol>
                <a:gridCol w="2635633">
                  <a:extLst>
                    <a:ext uri="{9D8B030D-6E8A-4147-A177-3AD203B41FA5}">
                      <a16:colId xmlns:a16="http://schemas.microsoft.com/office/drawing/2014/main" val="3146452404"/>
                    </a:ext>
                  </a:extLst>
                </a:gridCol>
              </a:tblGrid>
              <a:tr h="429231">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候補者</a:t>
                      </a:r>
                      <a:endParaRPr lang="ja-JP" altLang="en-US" sz="1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847" marR="5847" marT="584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主　な　公　約</a:t>
                      </a:r>
                      <a:endParaRPr lang="ja-JP" altLang="en-US" sz="1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847" marR="5847" marT="584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16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847" marR="5847" marT="5847" marB="0" anchor="ct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16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847" marR="5847" marT="5847" marB="0" anchor="ctr"/>
                </a:tc>
                <a:extLst>
                  <a:ext uri="{0D108BD9-81ED-4DB2-BD59-A6C34878D82A}">
                    <a16:rowId xmlns:a16="http://schemas.microsoft.com/office/drawing/2014/main" val="3430769616"/>
                  </a:ext>
                </a:extLst>
              </a:tr>
              <a:tr h="429231">
                <a:tc vMerge="1">
                  <a:txBody>
                    <a:bodyPr/>
                    <a:lstStyle/>
                    <a:p>
                      <a:pPr algn="ctr" fontAlgn="ctr"/>
                      <a:endParaRPr lang="ja-JP" altLang="en-US" sz="16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847" marR="5847" marT="5847" marB="0" anchor="ctr"/>
                </a:tc>
                <a:tc>
                  <a:txBody>
                    <a:bodyPr/>
                    <a:lstStyle/>
                    <a:p>
                      <a:pPr algn="ctr" fontAlgn="ct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目指す社会</a:t>
                      </a:r>
                      <a:endParaRPr lang="ja-JP" altLang="en-US" sz="1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847" marR="5847" marT="584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kumimoji="1" lang="zh-TW"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具体的公約</a:t>
                      </a:r>
                      <a:endParaRPr lang="ja-JP" altLang="en-US" sz="1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847" marR="5847" marT="584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財源の確保</a:t>
                      </a:r>
                      <a:endParaRPr lang="ja-JP" altLang="en-US" sz="1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847" marR="5847" marT="584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664126679"/>
                  </a:ext>
                </a:extLst>
              </a:tr>
              <a:tr h="42923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1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847" marR="5847" marT="584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fontAlgn="ctr"/>
                      <a:endParaRPr lang="ja-JP" altLang="en-US" sz="1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847" marR="5847" marT="584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endParaRPr lang="ja-JP" altLang="en-US" sz="1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847" marR="5847" marT="584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endParaRPr lang="ja-JP" altLang="en-US" sz="1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847" marR="5847" marT="584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965130330"/>
                  </a:ext>
                </a:extLst>
              </a:tr>
            </a:tbl>
          </a:graphicData>
        </a:graphic>
      </p:graphicFrame>
      <p:sp>
        <p:nvSpPr>
          <p:cNvPr id="12" name="スライド番号プレースホルダー 2">
            <a:extLst>
              <a:ext uri="{FF2B5EF4-FFF2-40B4-BE49-F238E27FC236}">
                <a16:creationId xmlns:a16="http://schemas.microsoft.com/office/drawing/2014/main" id="{37AD6757-A361-432D-9043-B72ECA70EA3E}"/>
              </a:ext>
            </a:extLst>
          </p:cNvPr>
          <p:cNvSpPr>
            <a:spLocks noGrp="1"/>
          </p:cNvSpPr>
          <p:nvPr>
            <p:ph type="sldNum" sz="quarter" idx="12"/>
          </p:nvPr>
        </p:nvSpPr>
        <p:spPr>
          <a:xfrm>
            <a:off x="7010400" y="6486282"/>
            <a:ext cx="2133600" cy="365125"/>
          </a:xfrm>
        </p:spPr>
        <p:txBody>
          <a:bodyPr/>
          <a:lstStyle/>
          <a:p>
            <a:fld id="{0476FAA8-B280-4704-A56B-08FA04A964B6}" type="slidenum">
              <a:rPr kumimoji="1" lang="ja-JP" altLang="en-US" smtClean="0"/>
              <a:pPr/>
              <a:t>9</a:t>
            </a:fld>
            <a:endParaRPr kumimoji="1" lang="ja-JP" altLang="en-US"/>
          </a:p>
        </p:txBody>
      </p:sp>
      <p:sp>
        <p:nvSpPr>
          <p:cNvPr id="13" name="テキスト ボックス 4">
            <a:extLst>
              <a:ext uri="{FF2B5EF4-FFF2-40B4-BE49-F238E27FC236}">
                <a16:creationId xmlns:a16="http://schemas.microsoft.com/office/drawing/2014/main" id="{8E3A7779-B5AE-4565-A4A9-1F3AA9922809}"/>
              </a:ext>
            </a:extLst>
          </p:cNvPr>
          <p:cNvSpPr txBox="1"/>
          <p:nvPr/>
        </p:nvSpPr>
        <p:spPr>
          <a:xfrm>
            <a:off x="0" y="0"/>
            <a:ext cx="9072000" cy="720000"/>
          </a:xfrm>
          <a:prstGeom prst="rect">
            <a:avLst/>
          </a:prstGeom>
          <a:noFill/>
          <a:effectLst/>
        </p:spPr>
        <p:txBody>
          <a:bodyPr wrap="square" lIns="252000" rtlCol="0"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ctr"/>
            <a:r>
              <a:rPr lang="ja-JP" altLang="en-US" sz="2800" dirty="0">
                <a:latin typeface="ＭＳ Ｐゴシック" panose="020B0600070205080204" pitchFamily="50" charset="-128"/>
              </a:rPr>
              <a:t>「模擬選挙」各党（候補者）の公約</a:t>
            </a:r>
          </a:p>
        </p:txBody>
      </p:sp>
      <p:graphicFrame>
        <p:nvGraphicFramePr>
          <p:cNvPr id="2" name="表 1">
            <a:extLst>
              <a:ext uri="{FF2B5EF4-FFF2-40B4-BE49-F238E27FC236}">
                <a16:creationId xmlns:a16="http://schemas.microsoft.com/office/drawing/2014/main" id="{1130B4C3-9C46-414F-9AD9-45A09D8194F1}"/>
              </a:ext>
            </a:extLst>
          </p:cNvPr>
          <p:cNvGraphicFramePr>
            <a:graphicFrameLocks noGrp="1"/>
          </p:cNvGraphicFramePr>
          <p:nvPr>
            <p:extLst>
              <p:ext uri="{D42A27DB-BD31-4B8C-83A1-F6EECF244321}">
                <p14:modId xmlns:p14="http://schemas.microsoft.com/office/powerpoint/2010/main" val="1794931108"/>
              </p:ext>
            </p:extLst>
          </p:nvPr>
        </p:nvGraphicFramePr>
        <p:xfrm>
          <a:off x="186551" y="1911198"/>
          <a:ext cx="8770899" cy="1440000"/>
        </p:xfrm>
        <a:graphic>
          <a:graphicData uri="http://schemas.openxmlformats.org/drawingml/2006/table">
            <a:tbl>
              <a:tblPr>
                <a:tableStyleId>{616DA210-FB5B-4158-B5E0-FEB733F419BA}</a:tableStyleId>
              </a:tblPr>
              <a:tblGrid>
                <a:gridCol w="864000">
                  <a:extLst>
                    <a:ext uri="{9D8B030D-6E8A-4147-A177-3AD203B41FA5}">
                      <a16:colId xmlns:a16="http://schemas.microsoft.com/office/drawing/2014/main" val="3691831238"/>
                    </a:ext>
                  </a:extLst>
                </a:gridCol>
                <a:gridCol w="2290379">
                  <a:extLst>
                    <a:ext uri="{9D8B030D-6E8A-4147-A177-3AD203B41FA5}">
                      <a16:colId xmlns:a16="http://schemas.microsoft.com/office/drawing/2014/main" val="2632002637"/>
                    </a:ext>
                  </a:extLst>
                </a:gridCol>
                <a:gridCol w="2980887">
                  <a:extLst>
                    <a:ext uri="{9D8B030D-6E8A-4147-A177-3AD203B41FA5}">
                      <a16:colId xmlns:a16="http://schemas.microsoft.com/office/drawing/2014/main" val="199958050"/>
                    </a:ext>
                  </a:extLst>
                </a:gridCol>
                <a:gridCol w="2635633">
                  <a:extLst>
                    <a:ext uri="{9D8B030D-6E8A-4147-A177-3AD203B41FA5}">
                      <a16:colId xmlns:a16="http://schemas.microsoft.com/office/drawing/2014/main" val="3723538567"/>
                    </a:ext>
                  </a:extLst>
                </a:gridCol>
              </a:tblGrid>
              <a:tr h="1440000">
                <a:tc>
                  <a:txBody>
                    <a:bodyPr/>
                    <a:lstStyle/>
                    <a:p>
                      <a:pPr algn="ctr" fontAlgn="ctr"/>
                      <a:r>
                        <a:rPr lang="ja-JP" altLang="en-US" sz="2000" b="0" i="0" u="none" strike="noStrike" baseline="0" dirty="0">
                          <a:solidFill>
                            <a:schemeClr val="tx1"/>
                          </a:solidFill>
                          <a:effectLst/>
                          <a:latin typeface="ＭＳ Ｐゴシック" panose="020B0600070205080204" pitchFamily="50" charset="-128"/>
                          <a:ea typeface="ＭＳ Ｐゴシック" panose="020B0600070205080204" pitchFamily="50" charset="-128"/>
                        </a:rPr>
                        <a:t>Ａ党</a:t>
                      </a:r>
                      <a:endParaRPr lang="en-US" altLang="ja-JP" sz="2000" b="0" i="0" u="none" strike="noStrike" baseline="0" dirty="0">
                        <a:solidFill>
                          <a:schemeClr val="tx1"/>
                        </a:solidFill>
                        <a:effectLst/>
                        <a:latin typeface="ＭＳ Ｐゴシック" panose="020B0600070205080204" pitchFamily="50" charset="-128"/>
                        <a:ea typeface="ＭＳ Ｐゴシック" panose="020B0600070205080204" pitchFamily="50" charset="-128"/>
                      </a:endParaRPr>
                    </a:p>
                    <a:p>
                      <a:pPr algn="ctr" fontAlgn="ctr"/>
                      <a:r>
                        <a:rPr lang="ja-JP" altLang="en-US" sz="1600" b="0" i="0" u="none" strike="noStrike" baseline="0" dirty="0">
                          <a:solidFill>
                            <a:schemeClr val="tx1"/>
                          </a:solidFill>
                          <a:effectLst/>
                          <a:latin typeface="ＭＳ Ｐゴシック" panose="020B0600070205080204" pitchFamily="50" charset="-128"/>
                          <a:ea typeface="ＭＳ Ｐゴシック" panose="020B0600070205080204" pitchFamily="50" charset="-128"/>
                        </a:rPr>
                        <a:t>○○氏</a:t>
                      </a:r>
                      <a:endParaRPr lang="ja-JP" altLang="en-US" sz="16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847" marR="5847" marT="584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F4EC"/>
                    </a:solidFill>
                  </a:tcPr>
                </a:tc>
                <a:tc>
                  <a:txBody>
                    <a:bodyPr/>
                    <a:lstStyle/>
                    <a:p>
                      <a:pPr algn="ctr" fontAlgn="ct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高齢化社会における</a:t>
                      </a: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r>
                      <a:b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b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社会保障の充実</a:t>
                      </a:r>
                      <a:endParaRPr lang="ja-JP" altLang="en-US" sz="1600" b="0" i="0" u="none" strike="noStrike" spc="0"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847" marR="5847" marT="584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F4EC"/>
                    </a:solidFill>
                  </a:tcPr>
                </a:tc>
                <a:tc>
                  <a:txBody>
                    <a:bodyPr/>
                    <a:lstStyle/>
                    <a:p>
                      <a:pPr algn="ctr" fontAlgn="ct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医療費の負担軽減と</a:t>
                      </a: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r>
                      <a:b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b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介護・年金の充実</a:t>
                      </a:r>
                      <a:endParaRPr lang="ja-JP" altLang="en-US" sz="1600" b="0" i="0" u="none" strike="noStrike" spc="0"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847" marR="5847" marT="584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F4EC"/>
                    </a:solidFill>
                  </a:tcPr>
                </a:tc>
                <a:tc>
                  <a:txBody>
                    <a:bodyPr/>
                    <a:lstStyle/>
                    <a:p>
                      <a:pPr algn="ctr" fontAlgn="ctr"/>
                      <a:r>
                        <a:rPr lang="ja-JP" altLang="en-US" sz="1600" u="none" strike="noStrike" spc="0" baseline="0" dirty="0">
                          <a:effectLst/>
                          <a:latin typeface="ＭＳ Ｐゴシック" panose="020B0600070205080204" pitchFamily="50" charset="-128"/>
                          <a:ea typeface="ＭＳ Ｐゴシック" panose="020B0600070205080204" pitchFamily="50" charset="-128"/>
                        </a:rPr>
                        <a:t>所得税を増税し</a:t>
                      </a:r>
                      <a:r>
                        <a:rPr lang="en-US" altLang="ja-JP" sz="1600" u="none" strike="noStrike" spc="0" baseline="0" dirty="0">
                          <a:effectLst/>
                          <a:latin typeface="ＭＳ Ｐゴシック" panose="020B0600070205080204" pitchFamily="50" charset="-128"/>
                          <a:ea typeface="ＭＳ Ｐゴシック" panose="020B0600070205080204" pitchFamily="50" charset="-128"/>
                        </a:rPr>
                        <a:t/>
                      </a:r>
                      <a:br>
                        <a:rPr lang="en-US" altLang="ja-JP" sz="1600" u="none" strike="noStrike" spc="0" baseline="0" dirty="0">
                          <a:effectLst/>
                          <a:latin typeface="ＭＳ Ｐゴシック" panose="020B0600070205080204" pitchFamily="50" charset="-128"/>
                          <a:ea typeface="ＭＳ Ｐゴシック" panose="020B0600070205080204" pitchFamily="50" charset="-128"/>
                        </a:rPr>
                      </a:br>
                      <a:r>
                        <a:rPr lang="ja-JP" altLang="en-US" sz="1600" u="none" strike="noStrike" spc="0" baseline="0" dirty="0">
                          <a:effectLst/>
                          <a:latin typeface="ＭＳ Ｐゴシック" panose="020B0600070205080204" pitchFamily="50" charset="-128"/>
                          <a:ea typeface="ＭＳ Ｐゴシック" panose="020B0600070205080204" pitchFamily="50" charset="-128"/>
                        </a:rPr>
                        <a:t>高額所得者には一層の</a:t>
                      </a:r>
                      <a:r>
                        <a:rPr lang="en-US" altLang="ja-JP" sz="1600" u="none" strike="noStrike" spc="0" baseline="0" dirty="0">
                          <a:effectLst/>
                          <a:latin typeface="ＭＳ Ｐゴシック" panose="020B0600070205080204" pitchFamily="50" charset="-128"/>
                          <a:ea typeface="ＭＳ Ｐゴシック" panose="020B0600070205080204" pitchFamily="50" charset="-128"/>
                        </a:rPr>
                        <a:t/>
                      </a:r>
                      <a:br>
                        <a:rPr lang="en-US" altLang="ja-JP" sz="1600" u="none" strike="noStrike" spc="0" baseline="0" dirty="0">
                          <a:effectLst/>
                          <a:latin typeface="ＭＳ Ｐゴシック" panose="020B0600070205080204" pitchFamily="50" charset="-128"/>
                          <a:ea typeface="ＭＳ Ｐゴシック" panose="020B0600070205080204" pitchFamily="50" charset="-128"/>
                        </a:rPr>
                      </a:br>
                      <a:r>
                        <a:rPr lang="ja-JP" altLang="en-US" sz="1600" u="none" strike="noStrike" spc="0" baseline="0" dirty="0">
                          <a:effectLst/>
                          <a:latin typeface="ＭＳ Ｐゴシック" panose="020B0600070205080204" pitchFamily="50" charset="-128"/>
                          <a:ea typeface="ＭＳ Ｐゴシック" panose="020B0600070205080204" pitchFamily="50" charset="-128"/>
                        </a:rPr>
                        <a:t>負担を求めることにより確保</a:t>
                      </a:r>
                      <a:endParaRPr lang="ja-JP" altLang="en-US" sz="1600" b="0" i="0" u="none" strike="noStrike" spc="0"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847" marR="5847" marT="584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F4EC"/>
                    </a:solidFill>
                  </a:tcPr>
                </a:tc>
                <a:extLst>
                  <a:ext uri="{0D108BD9-81ED-4DB2-BD59-A6C34878D82A}">
                    <a16:rowId xmlns:a16="http://schemas.microsoft.com/office/drawing/2014/main" val="800846234"/>
                  </a:ext>
                </a:extLst>
              </a:tr>
            </a:tbl>
          </a:graphicData>
        </a:graphic>
      </p:graphicFrame>
      <p:graphicFrame>
        <p:nvGraphicFramePr>
          <p:cNvPr id="3" name="表 2">
            <a:extLst>
              <a:ext uri="{FF2B5EF4-FFF2-40B4-BE49-F238E27FC236}">
                <a16:creationId xmlns:a16="http://schemas.microsoft.com/office/drawing/2014/main" id="{2C87863D-D84B-41A7-972A-532E8DD447F2}"/>
              </a:ext>
            </a:extLst>
          </p:cNvPr>
          <p:cNvGraphicFramePr>
            <a:graphicFrameLocks noGrp="1"/>
          </p:cNvGraphicFramePr>
          <p:nvPr>
            <p:extLst>
              <p:ext uri="{D42A27DB-BD31-4B8C-83A1-F6EECF244321}">
                <p14:modId xmlns:p14="http://schemas.microsoft.com/office/powerpoint/2010/main" val="3533872248"/>
              </p:ext>
            </p:extLst>
          </p:nvPr>
        </p:nvGraphicFramePr>
        <p:xfrm>
          <a:off x="186551" y="3351198"/>
          <a:ext cx="8770899" cy="1440000"/>
        </p:xfrm>
        <a:graphic>
          <a:graphicData uri="http://schemas.openxmlformats.org/drawingml/2006/table">
            <a:tbl>
              <a:tblPr>
                <a:tableStyleId>{616DA210-FB5B-4158-B5E0-FEB733F419BA}</a:tableStyleId>
              </a:tblPr>
              <a:tblGrid>
                <a:gridCol w="864000">
                  <a:extLst>
                    <a:ext uri="{9D8B030D-6E8A-4147-A177-3AD203B41FA5}">
                      <a16:colId xmlns:a16="http://schemas.microsoft.com/office/drawing/2014/main" val="933392308"/>
                    </a:ext>
                  </a:extLst>
                </a:gridCol>
                <a:gridCol w="2290379">
                  <a:extLst>
                    <a:ext uri="{9D8B030D-6E8A-4147-A177-3AD203B41FA5}">
                      <a16:colId xmlns:a16="http://schemas.microsoft.com/office/drawing/2014/main" val="3280901668"/>
                    </a:ext>
                  </a:extLst>
                </a:gridCol>
                <a:gridCol w="2980887">
                  <a:extLst>
                    <a:ext uri="{9D8B030D-6E8A-4147-A177-3AD203B41FA5}">
                      <a16:colId xmlns:a16="http://schemas.microsoft.com/office/drawing/2014/main" val="2146083945"/>
                    </a:ext>
                  </a:extLst>
                </a:gridCol>
                <a:gridCol w="2635633">
                  <a:extLst>
                    <a:ext uri="{9D8B030D-6E8A-4147-A177-3AD203B41FA5}">
                      <a16:colId xmlns:a16="http://schemas.microsoft.com/office/drawing/2014/main" val="2041636727"/>
                    </a:ext>
                  </a:extLst>
                </a:gridCol>
              </a:tblGrid>
              <a:tr h="1440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Ｂ党</a:t>
                      </a: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△△氏</a:t>
                      </a:r>
                      <a:endParaRPr kumimoji="1" lang="ja-JP" altLang="en-US"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txBody>
                  <a:tcPr marL="5847" marR="5847" marT="584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6F9"/>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安心して子育てが</a:t>
                      </a: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r>
                      <a:b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b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できる社会の実現</a:t>
                      </a:r>
                      <a:endParaRPr kumimoji="1" lang="ja-JP" altLang="en-US"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txBody>
                  <a:tcPr marL="5847" marR="5847" marT="584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6F9"/>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保育園の待機児童ゼロと</a:t>
                      </a: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r>
                      <a:b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b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幼児教育から大学までの</a:t>
                      </a: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r>
                      <a:b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b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教育無償化</a:t>
                      </a:r>
                      <a:endParaRPr kumimoji="1" lang="ja-JP" altLang="en-US"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txBody>
                  <a:tcPr marL="5847" marR="5847" marT="584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6F9"/>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消費税の税率を</a:t>
                      </a: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r>
                      <a:b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b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段階的に</a:t>
                      </a: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15</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％まで</a:t>
                      </a: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r>
                      <a:b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b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上げることにより確保</a:t>
                      </a:r>
                      <a:endParaRPr lang="ja-JP" altLang="en-US" sz="1600" b="0" i="0" u="none" strike="noStrike" spc="0"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847" marR="5847" marT="584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6F9"/>
                    </a:solidFill>
                  </a:tcPr>
                </a:tc>
                <a:extLst>
                  <a:ext uri="{0D108BD9-81ED-4DB2-BD59-A6C34878D82A}">
                    <a16:rowId xmlns:a16="http://schemas.microsoft.com/office/drawing/2014/main" val="179328204"/>
                  </a:ext>
                </a:extLst>
              </a:tr>
            </a:tbl>
          </a:graphicData>
        </a:graphic>
      </p:graphicFrame>
      <p:graphicFrame>
        <p:nvGraphicFramePr>
          <p:cNvPr id="4" name="表 3">
            <a:extLst>
              <a:ext uri="{FF2B5EF4-FFF2-40B4-BE49-F238E27FC236}">
                <a16:creationId xmlns:a16="http://schemas.microsoft.com/office/drawing/2014/main" id="{C32BC9F5-4A10-4013-BFA0-AD3908813386}"/>
              </a:ext>
            </a:extLst>
          </p:cNvPr>
          <p:cNvGraphicFramePr>
            <a:graphicFrameLocks noGrp="1"/>
          </p:cNvGraphicFramePr>
          <p:nvPr>
            <p:extLst>
              <p:ext uri="{D42A27DB-BD31-4B8C-83A1-F6EECF244321}">
                <p14:modId xmlns:p14="http://schemas.microsoft.com/office/powerpoint/2010/main" val="361716793"/>
              </p:ext>
            </p:extLst>
          </p:nvPr>
        </p:nvGraphicFramePr>
        <p:xfrm>
          <a:off x="186551" y="4791198"/>
          <a:ext cx="8770899" cy="1440000"/>
        </p:xfrm>
        <a:graphic>
          <a:graphicData uri="http://schemas.openxmlformats.org/drawingml/2006/table">
            <a:tbl>
              <a:tblPr>
                <a:tableStyleId>{616DA210-FB5B-4158-B5E0-FEB733F419BA}</a:tableStyleId>
              </a:tblPr>
              <a:tblGrid>
                <a:gridCol w="864000">
                  <a:extLst>
                    <a:ext uri="{9D8B030D-6E8A-4147-A177-3AD203B41FA5}">
                      <a16:colId xmlns:a16="http://schemas.microsoft.com/office/drawing/2014/main" val="1350388606"/>
                    </a:ext>
                  </a:extLst>
                </a:gridCol>
                <a:gridCol w="2290379">
                  <a:extLst>
                    <a:ext uri="{9D8B030D-6E8A-4147-A177-3AD203B41FA5}">
                      <a16:colId xmlns:a16="http://schemas.microsoft.com/office/drawing/2014/main" val="1075726478"/>
                    </a:ext>
                  </a:extLst>
                </a:gridCol>
                <a:gridCol w="2980887">
                  <a:extLst>
                    <a:ext uri="{9D8B030D-6E8A-4147-A177-3AD203B41FA5}">
                      <a16:colId xmlns:a16="http://schemas.microsoft.com/office/drawing/2014/main" val="2884776178"/>
                    </a:ext>
                  </a:extLst>
                </a:gridCol>
                <a:gridCol w="2635633">
                  <a:extLst>
                    <a:ext uri="{9D8B030D-6E8A-4147-A177-3AD203B41FA5}">
                      <a16:colId xmlns:a16="http://schemas.microsoft.com/office/drawing/2014/main" val="216703457"/>
                    </a:ext>
                  </a:extLst>
                </a:gridCol>
              </a:tblGrid>
              <a:tr h="1440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Ｃ党</a:t>
                      </a: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□□氏</a:t>
                      </a:r>
                      <a:endParaRPr kumimoji="1" lang="ja-JP" altLang="en-US"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txBody>
                  <a:tcPr marL="5847" marR="5847" marT="584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8E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経済成長を図り、</a:t>
                      </a: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r>
                      <a:b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b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強いニッポンを</a:t>
                      </a: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r>
                      <a:b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b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取り戻す</a:t>
                      </a:r>
                      <a:endParaRPr kumimoji="1" lang="ja-JP" altLang="en-US"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txBody>
                  <a:tcPr marL="5847" marR="5847" marT="584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8EE"/>
                    </a:solidFill>
                  </a:tcPr>
                </a:tc>
                <a:tc>
                  <a:txBody>
                    <a:bodyPr/>
                    <a:lstStyle/>
                    <a:p>
                      <a:pPr marL="0" marR="0" lvl="0" indent="0" algn="ctr" defTabSz="914400" rtl="0" eaLnBrk="1" fontAlgn="ctr" latinLnBrk="0" hangingPunct="1">
                        <a:lnSpc>
                          <a:spcPct val="100000"/>
                        </a:lnSpc>
                        <a:spcBef>
                          <a:spcPts val="0"/>
                        </a:spcBef>
                        <a:spcAft>
                          <a:spcPts val="120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600" b="0" i="0" u="none" strike="noStrike" kern="1200" cap="none" spc="-10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老朽化したインフラの整備の推進</a:t>
                      </a: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法人税の実効税率を引き下げ</a:t>
                      </a: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r>
                      <a:b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b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力強い経済成長を目指す</a:t>
                      </a:r>
                      <a:endParaRPr kumimoji="1" lang="ja-JP" altLang="en-US"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txBody>
                  <a:tcPr marL="5847" marR="5847" marT="584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8E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増税ではなく</a:t>
                      </a: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r>
                      <a:b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b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国債の発行により確保</a:t>
                      </a:r>
                      <a:endParaRPr lang="ja-JP" altLang="en-US" sz="1600" b="0" i="0" u="none" strike="noStrike" spc="0"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847" marR="5847" marT="584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8EE"/>
                    </a:solidFill>
                  </a:tcPr>
                </a:tc>
                <a:extLst>
                  <a:ext uri="{0D108BD9-81ED-4DB2-BD59-A6C34878D82A}">
                    <a16:rowId xmlns:a16="http://schemas.microsoft.com/office/drawing/2014/main" val="1009827845"/>
                  </a:ext>
                </a:extLst>
              </a:tr>
            </a:tbl>
          </a:graphicData>
        </a:graphic>
      </p:graphicFrame>
    </p:spTree>
    <p:extLst>
      <p:ext uri="{BB962C8B-B14F-4D97-AF65-F5344CB8AC3E}">
        <p14:creationId xmlns:p14="http://schemas.microsoft.com/office/powerpoint/2010/main" val="348847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78" name="Rectangle 62"/>
          <p:cNvSpPr>
            <a:spLocks noChangeArrowheads="1"/>
          </p:cNvSpPr>
          <p:nvPr/>
        </p:nvSpPr>
        <p:spPr bwMode="auto">
          <a:xfrm>
            <a:off x="396000" y="5837085"/>
            <a:ext cx="8352000" cy="828000"/>
          </a:xfrm>
          <a:prstGeom prst="rect">
            <a:avLst/>
          </a:prstGeom>
          <a:solidFill>
            <a:schemeClr val="accent6">
              <a:lumMod val="20000"/>
              <a:lumOff val="80000"/>
            </a:schemeClr>
          </a:solidFill>
          <a:ln w="12700">
            <a:solidFill>
              <a:schemeClr val="accent6"/>
            </a:solidFill>
            <a:prstDash val="sysDash"/>
          </a:ln>
        </p:spPr>
        <p:txBody>
          <a:bodyPr wrap="square" tIns="36000" bIns="36000" anchor="ctr">
            <a:noAutofit/>
          </a:bodyPr>
          <a:lstStyle/>
          <a:p>
            <a:pPr algn="ctr" fontAlgn="ctr"/>
            <a:r>
              <a:rPr lang="ja-JP" altLang="en-US" sz="2200" dirty="0">
                <a:latin typeface="ＭＳ Ｐゴシック" panose="020B0600070205080204" pitchFamily="50" charset="-128"/>
                <a:ea typeface="ＭＳ Ｐゴシック" panose="020B0600070205080204" pitchFamily="50" charset="-128"/>
              </a:rPr>
              <a:t>政治への参加と国を支える税金を国民が負担することが、</a:t>
            </a:r>
            <a:r>
              <a:rPr lang="en-US" altLang="ja-JP" sz="2200" dirty="0">
                <a:latin typeface="ＭＳ Ｐゴシック" panose="020B0600070205080204" pitchFamily="50" charset="-128"/>
                <a:ea typeface="ＭＳ Ｐゴシック" panose="020B0600070205080204" pitchFamily="50" charset="-128"/>
              </a:rPr>
              <a:t/>
            </a:r>
            <a:br>
              <a:rPr lang="en-US" altLang="ja-JP" sz="2200" dirty="0">
                <a:latin typeface="ＭＳ Ｐゴシック" panose="020B0600070205080204" pitchFamily="50" charset="-128"/>
                <a:ea typeface="ＭＳ Ｐゴシック" panose="020B0600070205080204" pitchFamily="50" charset="-128"/>
              </a:rPr>
            </a:br>
            <a:r>
              <a:rPr lang="ja-JP" altLang="en-US" sz="2200" dirty="0">
                <a:latin typeface="ＭＳ Ｐゴシック" panose="020B0600070205080204" pitchFamily="50" charset="-128"/>
                <a:ea typeface="ＭＳ Ｐゴシック" panose="020B0600070205080204" pitchFamily="50" charset="-128"/>
              </a:rPr>
              <a:t>対になっているのが、民主主義の基本です。</a:t>
            </a:r>
          </a:p>
        </p:txBody>
      </p:sp>
      <p:sp>
        <p:nvSpPr>
          <p:cNvPr id="45" name="角丸四角形 44"/>
          <p:cNvSpPr/>
          <p:nvPr/>
        </p:nvSpPr>
        <p:spPr>
          <a:xfrm>
            <a:off x="396000" y="908720"/>
            <a:ext cx="8352000" cy="864000"/>
          </a:xfrm>
          <a:prstGeom prst="roundRect">
            <a:avLst>
              <a:gd name="adj" fmla="val 0"/>
            </a:avLst>
          </a:prstGeom>
          <a:solidFill>
            <a:schemeClr val="accent6">
              <a:lumMod val="20000"/>
              <a:lumOff val="80000"/>
            </a:schemeClr>
          </a:solidFill>
          <a:ln w="12700">
            <a:solidFill>
              <a:schemeClr val="accent6"/>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fontAlgn="ctr"/>
            <a:r>
              <a:rPr lang="ja-JP" altLang="en-US" sz="2200" dirty="0">
                <a:latin typeface="ＭＳ Ｐゴシック" panose="020B0600070205080204" pitchFamily="50" charset="-128"/>
                <a:ea typeface="ＭＳ Ｐゴシック" panose="020B0600070205080204" pitchFamily="50" charset="-128"/>
              </a:rPr>
              <a:t>税に関する法律（税負担の方法）と税の使いみち（予算）は、</a:t>
            </a:r>
            <a:r>
              <a:rPr lang="en-US" altLang="ja-JP" sz="2200" dirty="0">
                <a:latin typeface="ＭＳ Ｐゴシック" panose="020B0600070205080204" pitchFamily="50" charset="-128"/>
                <a:ea typeface="ＭＳ Ｐゴシック" panose="020B0600070205080204" pitchFamily="50" charset="-128"/>
              </a:rPr>
              <a:t/>
            </a:r>
            <a:br>
              <a:rPr lang="en-US" altLang="ja-JP" sz="2200" dirty="0">
                <a:latin typeface="ＭＳ Ｐゴシック" panose="020B0600070205080204" pitchFamily="50" charset="-128"/>
                <a:ea typeface="ＭＳ Ｐゴシック" panose="020B0600070205080204" pitchFamily="50" charset="-128"/>
              </a:rPr>
            </a:br>
            <a:r>
              <a:rPr lang="ja-JP" altLang="en-US" sz="2200" dirty="0">
                <a:latin typeface="ＭＳ Ｐゴシック" panose="020B0600070205080204" pitchFamily="50" charset="-128"/>
                <a:ea typeface="ＭＳ Ｐゴシック" panose="020B0600070205080204" pitchFamily="50" charset="-128"/>
              </a:rPr>
              <a:t>国民の代表者である議員が国会で決めています。</a:t>
            </a:r>
          </a:p>
        </p:txBody>
      </p:sp>
      <p:sp>
        <p:nvSpPr>
          <p:cNvPr id="4" name="スライド番号プレースホルダー 3"/>
          <p:cNvSpPr>
            <a:spLocks noGrp="1"/>
          </p:cNvSpPr>
          <p:nvPr>
            <p:ph type="sldNum" sz="quarter" idx="12"/>
          </p:nvPr>
        </p:nvSpPr>
        <p:spPr/>
        <p:txBody>
          <a:bodyPr/>
          <a:lstStyle/>
          <a:p>
            <a:fld id="{0476FAA8-B280-4704-A56B-08FA04A964B6}" type="slidenum">
              <a:rPr kumimoji="1" lang="ja-JP" altLang="en-US" smtClean="0"/>
              <a:pPr/>
              <a:t>10</a:t>
            </a:fld>
            <a:endParaRPr kumimoji="1" lang="ja-JP" altLang="en-US"/>
          </a:p>
        </p:txBody>
      </p:sp>
      <p:sp>
        <p:nvSpPr>
          <p:cNvPr id="30" name="テキスト ボックス 4">
            <a:extLst>
              <a:ext uri="{FF2B5EF4-FFF2-40B4-BE49-F238E27FC236}">
                <a16:creationId xmlns:a16="http://schemas.microsoft.com/office/drawing/2014/main" id="{DE91E5DC-46E2-4D50-BED9-87400608F3E9}"/>
              </a:ext>
            </a:extLst>
          </p:cNvPr>
          <p:cNvSpPr txBox="1"/>
          <p:nvPr/>
        </p:nvSpPr>
        <p:spPr>
          <a:xfrm>
            <a:off x="0" y="0"/>
            <a:ext cx="9072000" cy="720000"/>
          </a:xfrm>
          <a:prstGeom prst="rect">
            <a:avLst/>
          </a:prstGeom>
          <a:noFill/>
          <a:effectLst/>
        </p:spPr>
        <p:txBody>
          <a:bodyPr wrap="square" lIns="252000" rtlCol="0"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ctr"/>
            <a:r>
              <a:rPr lang="ja-JP" altLang="en-US" sz="2800" dirty="0">
                <a:latin typeface="ＭＳ Ｐゴシック" panose="020B0600070205080204" pitchFamily="50" charset="-128"/>
              </a:rPr>
              <a:t>税金の課税方法と使いみちはどのように決めている？</a:t>
            </a:r>
            <a:endParaRPr lang="ja-JP" altLang="en-US" sz="2800" dirty="0">
              <a:latin typeface="ＭＳ Ｐゴシック" panose="020B0600070205080204" pitchFamily="50" charset="-128"/>
              <a:ea typeface="ＭＳ Ｐゴシック" panose="020B0600070205080204" pitchFamily="50" charset="-128"/>
            </a:endParaRPr>
          </a:p>
        </p:txBody>
      </p:sp>
      <p:pic>
        <p:nvPicPr>
          <p:cNvPr id="9250" name="Picture 34" descr="8-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211" y="5902433"/>
            <a:ext cx="479425"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グループ化 7">
            <a:extLst>
              <a:ext uri="{FF2B5EF4-FFF2-40B4-BE49-F238E27FC236}">
                <a16:creationId xmlns:a16="http://schemas.microsoft.com/office/drawing/2014/main" id="{327E8E21-FEC8-471D-A7BB-54189042A389}"/>
              </a:ext>
            </a:extLst>
          </p:cNvPr>
          <p:cNvGrpSpPr/>
          <p:nvPr/>
        </p:nvGrpSpPr>
        <p:grpSpPr>
          <a:xfrm rot="10800000">
            <a:off x="2985843" y="3829781"/>
            <a:ext cx="3261555" cy="504001"/>
            <a:chOff x="2966629" y="4005119"/>
            <a:chExt cx="3261555" cy="504001"/>
          </a:xfrm>
        </p:grpSpPr>
        <p:sp>
          <p:nvSpPr>
            <p:cNvPr id="26" name="矢印: 下 25">
              <a:extLst>
                <a:ext uri="{FF2B5EF4-FFF2-40B4-BE49-F238E27FC236}">
                  <a16:creationId xmlns:a16="http://schemas.microsoft.com/office/drawing/2014/main" id="{CFEB64A6-E764-48A6-93C9-7A283CEC4D11}"/>
                </a:ext>
              </a:extLst>
            </p:cNvPr>
            <p:cNvSpPr/>
            <p:nvPr/>
          </p:nvSpPr>
          <p:spPr>
            <a:xfrm rot="5400000">
              <a:off x="4336859" y="2634889"/>
              <a:ext cx="504001" cy="3244462"/>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Text Box 50">
              <a:extLst>
                <a:ext uri="{FF2B5EF4-FFF2-40B4-BE49-F238E27FC236}">
                  <a16:creationId xmlns:a16="http://schemas.microsoft.com/office/drawing/2014/main" id="{C09867D7-969D-4EA7-B447-4D8D8A8D9257}"/>
                </a:ext>
              </a:extLst>
            </p:cNvPr>
            <p:cNvSpPr txBox="1">
              <a:spLocks noChangeArrowheads="1"/>
            </p:cNvSpPr>
            <p:nvPr/>
          </p:nvSpPr>
          <p:spPr bwMode="auto">
            <a:xfrm rot="5400000">
              <a:off x="4526229" y="2755220"/>
              <a:ext cx="400110" cy="300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eaVert" wrap="square" anchor="ctr">
              <a:spAutoFit/>
            </a:bodyPr>
            <a:lstStyle>
              <a:lvl1pPr eaLnBrk="0" hangingPunct="0">
                <a:defRPr kumimoji="1" sz="2400">
                  <a:solidFill>
                    <a:schemeClr val="tx1"/>
                  </a:solidFill>
                  <a:latin typeface="Times" charset="0"/>
                  <a:ea typeface="Osaka" charset="-128"/>
                </a:defRPr>
              </a:lvl1pPr>
              <a:lvl2pPr marL="742950" indent="-285750" eaLnBrk="0" hangingPunct="0">
                <a:defRPr kumimoji="1" sz="2400">
                  <a:solidFill>
                    <a:schemeClr val="tx1"/>
                  </a:solidFill>
                  <a:latin typeface="Times" charset="0"/>
                  <a:ea typeface="Osaka" charset="-128"/>
                </a:defRPr>
              </a:lvl2pPr>
              <a:lvl3pPr marL="1143000" indent="-228600" eaLnBrk="0" hangingPunct="0">
                <a:defRPr kumimoji="1" sz="2400">
                  <a:solidFill>
                    <a:schemeClr val="tx1"/>
                  </a:solidFill>
                  <a:latin typeface="Times" charset="0"/>
                  <a:ea typeface="Osaka" charset="-128"/>
                </a:defRPr>
              </a:lvl3pPr>
              <a:lvl4pPr marL="1600200" indent="-228600" eaLnBrk="0" hangingPunct="0">
                <a:defRPr kumimoji="1" sz="2400">
                  <a:solidFill>
                    <a:schemeClr val="tx1"/>
                  </a:solidFill>
                  <a:latin typeface="Times" charset="0"/>
                  <a:ea typeface="Osaka" charset="-128"/>
                </a:defRPr>
              </a:lvl4pPr>
              <a:lvl5pPr marL="2057400" indent="-228600" eaLnBrk="0" hangingPunct="0">
                <a:defRPr kumimoji="1" sz="2400">
                  <a:solidFill>
                    <a:schemeClr val="tx1"/>
                  </a:solidFill>
                  <a:latin typeface="Times" charset="0"/>
                  <a:ea typeface="Osaka" charset="-128"/>
                </a:defRPr>
              </a:lvl5pPr>
              <a:lvl6pPr marL="2514600" indent="-228600" eaLnBrk="0" fontAlgn="base" hangingPunct="0">
                <a:spcBef>
                  <a:spcPct val="0"/>
                </a:spcBef>
                <a:spcAft>
                  <a:spcPct val="0"/>
                </a:spcAft>
                <a:defRPr kumimoji="1" sz="2400">
                  <a:solidFill>
                    <a:schemeClr val="tx1"/>
                  </a:solidFill>
                  <a:latin typeface="Times" charset="0"/>
                  <a:ea typeface="Osaka" charset="-128"/>
                </a:defRPr>
              </a:lvl6pPr>
              <a:lvl7pPr marL="2971800" indent="-228600" eaLnBrk="0" fontAlgn="base" hangingPunct="0">
                <a:spcBef>
                  <a:spcPct val="0"/>
                </a:spcBef>
                <a:spcAft>
                  <a:spcPct val="0"/>
                </a:spcAft>
                <a:defRPr kumimoji="1" sz="2400">
                  <a:solidFill>
                    <a:schemeClr val="tx1"/>
                  </a:solidFill>
                  <a:latin typeface="Times" charset="0"/>
                  <a:ea typeface="Osaka" charset="-128"/>
                </a:defRPr>
              </a:lvl7pPr>
              <a:lvl8pPr marL="3429000" indent="-228600" eaLnBrk="0" fontAlgn="base" hangingPunct="0">
                <a:spcBef>
                  <a:spcPct val="0"/>
                </a:spcBef>
                <a:spcAft>
                  <a:spcPct val="0"/>
                </a:spcAft>
                <a:defRPr kumimoji="1" sz="2400">
                  <a:solidFill>
                    <a:schemeClr val="tx1"/>
                  </a:solidFill>
                  <a:latin typeface="Times" charset="0"/>
                  <a:ea typeface="Osaka" charset="-128"/>
                </a:defRPr>
              </a:lvl8pPr>
              <a:lvl9pPr marL="3886200" indent="-228600" eaLnBrk="0" fontAlgn="base" hangingPunct="0">
                <a:spcBef>
                  <a:spcPct val="0"/>
                </a:spcBef>
                <a:spcAft>
                  <a:spcPct val="0"/>
                </a:spcAft>
                <a:defRPr kumimoji="1" sz="2400">
                  <a:solidFill>
                    <a:schemeClr val="tx1"/>
                  </a:solidFill>
                  <a:latin typeface="Times" charset="0"/>
                  <a:ea typeface="Osaka" charset="-128"/>
                </a:defRPr>
              </a:lvl9pPr>
            </a:lstStyle>
            <a:p>
              <a:pPr algn="ctr" eaLnBrk="1" fontAlgn="ctr" hangingPunct="1"/>
              <a:r>
                <a:rPr lang="ja-JP" altLang="en-US" sz="1400" dirty="0">
                  <a:latin typeface="ＭＳ Ｐゴシック" panose="020B0600070205080204" pitchFamily="50" charset="-128"/>
                  <a:ea typeface="ＭＳ Ｐゴシック" panose="020B0600070205080204" pitchFamily="50" charset="-128"/>
                </a:rPr>
                <a:t>予算／税に関する法律</a:t>
              </a:r>
            </a:p>
          </p:txBody>
        </p:sp>
      </p:grpSp>
      <p:grpSp>
        <p:nvGrpSpPr>
          <p:cNvPr id="11" name="グループ化 10">
            <a:extLst>
              <a:ext uri="{FF2B5EF4-FFF2-40B4-BE49-F238E27FC236}">
                <a16:creationId xmlns:a16="http://schemas.microsoft.com/office/drawing/2014/main" id="{AC1F4F9F-4503-48D3-BBC6-FCA8DDEDB706}"/>
              </a:ext>
            </a:extLst>
          </p:cNvPr>
          <p:cNvGrpSpPr/>
          <p:nvPr/>
        </p:nvGrpSpPr>
        <p:grpSpPr>
          <a:xfrm>
            <a:off x="984542" y="1845020"/>
            <a:ext cx="7174916" cy="2736304"/>
            <a:chOff x="984542" y="1845020"/>
            <a:chExt cx="7174916" cy="2736304"/>
          </a:xfrm>
        </p:grpSpPr>
        <p:grpSp>
          <p:nvGrpSpPr>
            <p:cNvPr id="12" name="グループ化 11">
              <a:extLst>
                <a:ext uri="{FF2B5EF4-FFF2-40B4-BE49-F238E27FC236}">
                  <a16:creationId xmlns:a16="http://schemas.microsoft.com/office/drawing/2014/main" id="{66D8D191-624D-462B-B561-0D420B703495}"/>
                </a:ext>
              </a:extLst>
            </p:cNvPr>
            <p:cNvGrpSpPr/>
            <p:nvPr/>
          </p:nvGrpSpPr>
          <p:grpSpPr>
            <a:xfrm>
              <a:off x="2901734" y="1845020"/>
              <a:ext cx="3340532" cy="1897063"/>
              <a:chOff x="2901734" y="1917700"/>
              <a:chExt cx="3340532" cy="1897063"/>
            </a:xfrm>
          </p:grpSpPr>
          <p:sp>
            <p:nvSpPr>
              <p:cNvPr id="33" name="四角形: 角を丸くする 32">
                <a:extLst>
                  <a:ext uri="{FF2B5EF4-FFF2-40B4-BE49-F238E27FC236}">
                    <a16:creationId xmlns:a16="http://schemas.microsoft.com/office/drawing/2014/main" id="{9BE7A05A-FBF7-4761-8EBA-7ED4F88DD85A}"/>
                  </a:ext>
                </a:extLst>
              </p:cNvPr>
              <p:cNvSpPr/>
              <p:nvPr/>
            </p:nvSpPr>
            <p:spPr>
              <a:xfrm>
                <a:off x="2901734" y="1952644"/>
                <a:ext cx="3340532" cy="1719689"/>
              </a:xfrm>
              <a:prstGeom prst="roundRect">
                <a:avLst>
                  <a:gd name="adj" fmla="val 7044"/>
                </a:avLst>
              </a:prstGeom>
              <a:noFill/>
              <a:ln w="254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kumimoji="1" lang="ja-JP" altLang="en-US" dirty="0">
                  <a:solidFill>
                    <a:srgbClr val="008000"/>
                  </a:solidFill>
                </a:endParaRPr>
              </a:p>
            </p:txBody>
          </p:sp>
          <p:pic>
            <p:nvPicPr>
              <p:cNvPr id="9247" name="Picture 38" descr="8-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93269" y="1917700"/>
                <a:ext cx="2557463" cy="189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四角形: 角を丸くする 28">
                <a:extLst>
                  <a:ext uri="{FF2B5EF4-FFF2-40B4-BE49-F238E27FC236}">
                    <a16:creationId xmlns:a16="http://schemas.microsoft.com/office/drawing/2014/main" id="{3F49BAD2-587B-41EC-A0FA-39A1EBB1CF29}"/>
                  </a:ext>
                </a:extLst>
              </p:cNvPr>
              <p:cNvSpPr/>
              <p:nvPr/>
            </p:nvSpPr>
            <p:spPr>
              <a:xfrm>
                <a:off x="2901865" y="1952645"/>
                <a:ext cx="771536" cy="360000"/>
              </a:xfrm>
              <a:prstGeom prst="roundRect">
                <a:avLst>
                  <a:gd name="adj" fmla="val 40186"/>
                </a:avLst>
              </a:prstGeom>
              <a:solidFill>
                <a:schemeClr val="accent6">
                  <a:lumMod val="40000"/>
                  <a:lumOff val="60000"/>
                </a:schemeClr>
              </a:solidFill>
              <a:ln w="254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kumimoji="1" lang="ja-JP" altLang="en-US" dirty="0">
                    <a:solidFill>
                      <a:schemeClr val="accent6">
                        <a:lumMod val="75000"/>
                      </a:schemeClr>
                    </a:solidFill>
                  </a:rPr>
                  <a:t>国民</a:t>
                </a:r>
              </a:p>
            </p:txBody>
          </p:sp>
        </p:grpSp>
        <p:grpSp>
          <p:nvGrpSpPr>
            <p:cNvPr id="14" name="グループ化 13">
              <a:extLst>
                <a:ext uri="{FF2B5EF4-FFF2-40B4-BE49-F238E27FC236}">
                  <a16:creationId xmlns:a16="http://schemas.microsoft.com/office/drawing/2014/main" id="{F69E2C25-260F-4D82-9D5B-E9276A892FF5}"/>
                </a:ext>
              </a:extLst>
            </p:cNvPr>
            <p:cNvGrpSpPr/>
            <p:nvPr/>
          </p:nvGrpSpPr>
          <p:grpSpPr>
            <a:xfrm>
              <a:off x="984542" y="3247645"/>
              <a:ext cx="1931274" cy="1333679"/>
              <a:chOff x="1435313" y="3782888"/>
              <a:chExt cx="1931274" cy="1333679"/>
            </a:xfrm>
          </p:grpSpPr>
          <p:sp>
            <p:nvSpPr>
              <p:cNvPr id="34" name="四角形: 角を丸くする 33">
                <a:extLst>
                  <a:ext uri="{FF2B5EF4-FFF2-40B4-BE49-F238E27FC236}">
                    <a16:creationId xmlns:a16="http://schemas.microsoft.com/office/drawing/2014/main" id="{5FB83737-1C76-4C71-8BEB-ABB7583B8494}"/>
                  </a:ext>
                </a:extLst>
              </p:cNvPr>
              <p:cNvSpPr/>
              <p:nvPr/>
            </p:nvSpPr>
            <p:spPr>
              <a:xfrm>
                <a:off x="1435313" y="3782888"/>
                <a:ext cx="1931274" cy="1333679"/>
              </a:xfrm>
              <a:prstGeom prst="roundRect">
                <a:avLst>
                  <a:gd name="adj" fmla="val 11488"/>
                </a:avLst>
              </a:prstGeom>
              <a:solidFill>
                <a:schemeClr val="bg1"/>
              </a:solidFill>
              <a:ln w="254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kumimoji="1" lang="ja-JP" altLang="en-US" dirty="0">
                  <a:solidFill>
                    <a:srgbClr val="008000"/>
                  </a:solidFill>
                </a:endParaRPr>
              </a:p>
            </p:txBody>
          </p:sp>
          <p:pic>
            <p:nvPicPr>
              <p:cNvPr id="9232" name="Picture 3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62750" y="3869496"/>
                <a:ext cx="1676400"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四角形: 角を丸くする 30">
                <a:extLst>
                  <a:ext uri="{FF2B5EF4-FFF2-40B4-BE49-F238E27FC236}">
                    <a16:creationId xmlns:a16="http://schemas.microsoft.com/office/drawing/2014/main" id="{D0EE661F-77E3-4F1A-8E60-0B9CDDCB1CC2}"/>
                  </a:ext>
                </a:extLst>
              </p:cNvPr>
              <p:cNvSpPr/>
              <p:nvPr/>
            </p:nvSpPr>
            <p:spPr>
              <a:xfrm>
                <a:off x="1436435" y="3782888"/>
                <a:ext cx="771536" cy="360000"/>
              </a:xfrm>
              <a:prstGeom prst="roundRect">
                <a:avLst>
                  <a:gd name="adj" fmla="val 40186"/>
                </a:avLst>
              </a:prstGeom>
              <a:solidFill>
                <a:schemeClr val="accent3">
                  <a:lumMod val="20000"/>
                  <a:lumOff val="80000"/>
                </a:schemeClr>
              </a:solidFill>
              <a:ln w="254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kumimoji="1" lang="ja-JP" altLang="en-US" dirty="0">
                    <a:solidFill>
                      <a:srgbClr val="008000"/>
                    </a:solidFill>
                  </a:rPr>
                  <a:t>国会</a:t>
                </a:r>
              </a:p>
            </p:txBody>
          </p:sp>
        </p:grpSp>
        <p:grpSp>
          <p:nvGrpSpPr>
            <p:cNvPr id="15" name="グループ化 14">
              <a:extLst>
                <a:ext uri="{FF2B5EF4-FFF2-40B4-BE49-F238E27FC236}">
                  <a16:creationId xmlns:a16="http://schemas.microsoft.com/office/drawing/2014/main" id="{CBD95B77-8661-49C1-80D7-A9B8A4F82A39}"/>
                </a:ext>
              </a:extLst>
            </p:cNvPr>
            <p:cNvGrpSpPr/>
            <p:nvPr/>
          </p:nvGrpSpPr>
          <p:grpSpPr>
            <a:xfrm>
              <a:off x="6228184" y="3247645"/>
              <a:ext cx="1931274" cy="1333679"/>
              <a:chOff x="5777414" y="3782888"/>
              <a:chExt cx="1931274" cy="1333679"/>
            </a:xfrm>
          </p:grpSpPr>
          <p:sp>
            <p:nvSpPr>
              <p:cNvPr id="43" name="四角形: 角を丸くする 42">
                <a:extLst>
                  <a:ext uri="{FF2B5EF4-FFF2-40B4-BE49-F238E27FC236}">
                    <a16:creationId xmlns:a16="http://schemas.microsoft.com/office/drawing/2014/main" id="{D3C03C4C-4359-4624-B316-64C29DD3ADBF}"/>
                  </a:ext>
                </a:extLst>
              </p:cNvPr>
              <p:cNvSpPr/>
              <p:nvPr/>
            </p:nvSpPr>
            <p:spPr>
              <a:xfrm>
                <a:off x="5777414" y="3782888"/>
                <a:ext cx="1931274" cy="1333679"/>
              </a:xfrm>
              <a:prstGeom prst="roundRect">
                <a:avLst>
                  <a:gd name="adj" fmla="val 11488"/>
                </a:avLst>
              </a:prstGeom>
              <a:solidFill>
                <a:schemeClr val="bg1"/>
              </a:solidFill>
              <a:ln w="254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kumimoji="1" lang="ja-JP" altLang="en-US" dirty="0">
                  <a:solidFill>
                    <a:srgbClr val="008000"/>
                  </a:solidFill>
                </a:endParaRPr>
              </a:p>
            </p:txBody>
          </p:sp>
          <p:pic>
            <p:nvPicPr>
              <p:cNvPr id="9233" name="Picture 4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45320" y="3835365"/>
                <a:ext cx="1795463"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四角形: 角を丸くする 31">
                <a:extLst>
                  <a:ext uri="{FF2B5EF4-FFF2-40B4-BE49-F238E27FC236}">
                    <a16:creationId xmlns:a16="http://schemas.microsoft.com/office/drawing/2014/main" id="{AF8F6794-F973-4723-A8C3-D219DAB14139}"/>
                  </a:ext>
                </a:extLst>
              </p:cNvPr>
              <p:cNvSpPr/>
              <p:nvPr/>
            </p:nvSpPr>
            <p:spPr>
              <a:xfrm>
                <a:off x="6937152" y="3782888"/>
                <a:ext cx="771536" cy="360000"/>
              </a:xfrm>
              <a:prstGeom prst="roundRect">
                <a:avLst>
                  <a:gd name="adj" fmla="val 40186"/>
                </a:avLst>
              </a:prstGeom>
              <a:solidFill>
                <a:schemeClr val="accent5">
                  <a:lumMod val="20000"/>
                  <a:lumOff val="80000"/>
                </a:schemeClr>
              </a:solidFill>
              <a:ln w="254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kumimoji="1" lang="ja-JP" altLang="en-US" dirty="0">
                    <a:solidFill>
                      <a:schemeClr val="accent5"/>
                    </a:solidFill>
                  </a:rPr>
                  <a:t>行政</a:t>
                </a:r>
              </a:p>
            </p:txBody>
          </p:sp>
        </p:grpSp>
      </p:grpSp>
      <p:grpSp>
        <p:nvGrpSpPr>
          <p:cNvPr id="6" name="グループ化 5">
            <a:extLst>
              <a:ext uri="{FF2B5EF4-FFF2-40B4-BE49-F238E27FC236}">
                <a16:creationId xmlns:a16="http://schemas.microsoft.com/office/drawing/2014/main" id="{C207E4C2-ACE9-420C-910A-79B5895A0B58}"/>
              </a:ext>
            </a:extLst>
          </p:cNvPr>
          <p:cNvGrpSpPr/>
          <p:nvPr/>
        </p:nvGrpSpPr>
        <p:grpSpPr>
          <a:xfrm rot="7800000">
            <a:off x="2322506" y="2957710"/>
            <a:ext cx="1090126" cy="504001"/>
            <a:chOff x="345189" y="2287049"/>
            <a:chExt cx="1090126" cy="504001"/>
          </a:xfrm>
        </p:grpSpPr>
        <p:sp>
          <p:nvSpPr>
            <p:cNvPr id="42" name="矢印: 下 41">
              <a:extLst>
                <a:ext uri="{FF2B5EF4-FFF2-40B4-BE49-F238E27FC236}">
                  <a16:creationId xmlns:a16="http://schemas.microsoft.com/office/drawing/2014/main" id="{3C143629-24CC-4433-ACDB-74C2E2059300}"/>
                </a:ext>
              </a:extLst>
            </p:cNvPr>
            <p:cNvSpPr/>
            <p:nvPr/>
          </p:nvSpPr>
          <p:spPr>
            <a:xfrm rot="16200000" flipH="1">
              <a:off x="638251" y="1993987"/>
              <a:ext cx="504001" cy="1090126"/>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Text Box 50">
              <a:extLst>
                <a:ext uri="{FF2B5EF4-FFF2-40B4-BE49-F238E27FC236}">
                  <a16:creationId xmlns:a16="http://schemas.microsoft.com/office/drawing/2014/main" id="{9BFE1BC2-56B0-43AA-B1F5-47A5671A68BB}"/>
                </a:ext>
              </a:extLst>
            </p:cNvPr>
            <p:cNvSpPr txBox="1">
              <a:spLocks noChangeArrowheads="1"/>
            </p:cNvSpPr>
            <p:nvPr/>
          </p:nvSpPr>
          <p:spPr bwMode="auto">
            <a:xfrm rot="16200000">
              <a:off x="602357" y="2080272"/>
              <a:ext cx="400110" cy="914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eaVert" wrap="square" anchor="ctr">
              <a:spAutoFit/>
            </a:bodyPr>
            <a:lstStyle>
              <a:lvl1pPr eaLnBrk="0" hangingPunct="0">
                <a:defRPr kumimoji="1" sz="2400">
                  <a:solidFill>
                    <a:schemeClr val="tx1"/>
                  </a:solidFill>
                  <a:latin typeface="Times" charset="0"/>
                  <a:ea typeface="Osaka" charset="-128"/>
                </a:defRPr>
              </a:lvl1pPr>
              <a:lvl2pPr marL="742950" indent="-285750" eaLnBrk="0" hangingPunct="0">
                <a:defRPr kumimoji="1" sz="2400">
                  <a:solidFill>
                    <a:schemeClr val="tx1"/>
                  </a:solidFill>
                  <a:latin typeface="Times" charset="0"/>
                  <a:ea typeface="Osaka" charset="-128"/>
                </a:defRPr>
              </a:lvl2pPr>
              <a:lvl3pPr marL="1143000" indent="-228600" eaLnBrk="0" hangingPunct="0">
                <a:defRPr kumimoji="1" sz="2400">
                  <a:solidFill>
                    <a:schemeClr val="tx1"/>
                  </a:solidFill>
                  <a:latin typeface="Times" charset="0"/>
                  <a:ea typeface="Osaka" charset="-128"/>
                </a:defRPr>
              </a:lvl3pPr>
              <a:lvl4pPr marL="1600200" indent="-228600" eaLnBrk="0" hangingPunct="0">
                <a:defRPr kumimoji="1" sz="2400">
                  <a:solidFill>
                    <a:schemeClr val="tx1"/>
                  </a:solidFill>
                  <a:latin typeface="Times" charset="0"/>
                  <a:ea typeface="Osaka" charset="-128"/>
                </a:defRPr>
              </a:lvl4pPr>
              <a:lvl5pPr marL="2057400" indent="-228600" eaLnBrk="0" hangingPunct="0">
                <a:defRPr kumimoji="1" sz="2400">
                  <a:solidFill>
                    <a:schemeClr val="tx1"/>
                  </a:solidFill>
                  <a:latin typeface="Times" charset="0"/>
                  <a:ea typeface="Osaka" charset="-128"/>
                </a:defRPr>
              </a:lvl5pPr>
              <a:lvl6pPr marL="2514600" indent="-228600" eaLnBrk="0" fontAlgn="base" hangingPunct="0">
                <a:spcBef>
                  <a:spcPct val="0"/>
                </a:spcBef>
                <a:spcAft>
                  <a:spcPct val="0"/>
                </a:spcAft>
                <a:defRPr kumimoji="1" sz="2400">
                  <a:solidFill>
                    <a:schemeClr val="tx1"/>
                  </a:solidFill>
                  <a:latin typeface="Times" charset="0"/>
                  <a:ea typeface="Osaka" charset="-128"/>
                </a:defRPr>
              </a:lvl6pPr>
              <a:lvl7pPr marL="2971800" indent="-228600" eaLnBrk="0" fontAlgn="base" hangingPunct="0">
                <a:spcBef>
                  <a:spcPct val="0"/>
                </a:spcBef>
                <a:spcAft>
                  <a:spcPct val="0"/>
                </a:spcAft>
                <a:defRPr kumimoji="1" sz="2400">
                  <a:solidFill>
                    <a:schemeClr val="tx1"/>
                  </a:solidFill>
                  <a:latin typeface="Times" charset="0"/>
                  <a:ea typeface="Osaka" charset="-128"/>
                </a:defRPr>
              </a:lvl7pPr>
              <a:lvl8pPr marL="3429000" indent="-228600" eaLnBrk="0" fontAlgn="base" hangingPunct="0">
                <a:spcBef>
                  <a:spcPct val="0"/>
                </a:spcBef>
                <a:spcAft>
                  <a:spcPct val="0"/>
                </a:spcAft>
                <a:defRPr kumimoji="1" sz="2400">
                  <a:solidFill>
                    <a:schemeClr val="tx1"/>
                  </a:solidFill>
                  <a:latin typeface="Times" charset="0"/>
                  <a:ea typeface="Osaka" charset="-128"/>
                </a:defRPr>
              </a:lvl8pPr>
              <a:lvl9pPr marL="3886200" indent="-228600" eaLnBrk="0" fontAlgn="base" hangingPunct="0">
                <a:spcBef>
                  <a:spcPct val="0"/>
                </a:spcBef>
                <a:spcAft>
                  <a:spcPct val="0"/>
                </a:spcAft>
                <a:defRPr kumimoji="1" sz="2400">
                  <a:solidFill>
                    <a:schemeClr val="tx1"/>
                  </a:solidFill>
                  <a:latin typeface="Times" charset="0"/>
                  <a:ea typeface="Osaka" charset="-128"/>
                </a:defRPr>
              </a:lvl9pPr>
            </a:lstStyle>
            <a:p>
              <a:pPr algn="ctr" eaLnBrk="1" fontAlgn="ctr" hangingPunct="1"/>
              <a:r>
                <a:rPr lang="ja-JP" altLang="en-US" sz="1400" dirty="0">
                  <a:latin typeface="ＭＳ Ｐゴシック" panose="020B0600070205080204" pitchFamily="50" charset="-128"/>
                  <a:ea typeface="ＭＳ Ｐゴシック" panose="020B0600070205080204" pitchFamily="50" charset="-128"/>
                </a:rPr>
                <a:t>選　挙</a:t>
              </a:r>
            </a:p>
          </p:txBody>
        </p:sp>
      </p:grpSp>
      <p:grpSp>
        <p:nvGrpSpPr>
          <p:cNvPr id="48" name="グループ化 47">
            <a:extLst>
              <a:ext uri="{FF2B5EF4-FFF2-40B4-BE49-F238E27FC236}">
                <a16:creationId xmlns:a16="http://schemas.microsoft.com/office/drawing/2014/main" id="{1B65EAD1-619B-427C-9EBC-F7B8480A5682}"/>
              </a:ext>
            </a:extLst>
          </p:cNvPr>
          <p:cNvGrpSpPr/>
          <p:nvPr/>
        </p:nvGrpSpPr>
        <p:grpSpPr>
          <a:xfrm rot="13800000" flipH="1">
            <a:off x="5731369" y="2957710"/>
            <a:ext cx="1090126" cy="504001"/>
            <a:chOff x="345189" y="2287049"/>
            <a:chExt cx="1090126" cy="504001"/>
          </a:xfrm>
        </p:grpSpPr>
        <p:sp>
          <p:nvSpPr>
            <p:cNvPr id="50" name="矢印: 下 49">
              <a:extLst>
                <a:ext uri="{FF2B5EF4-FFF2-40B4-BE49-F238E27FC236}">
                  <a16:creationId xmlns:a16="http://schemas.microsoft.com/office/drawing/2014/main" id="{93DBEF0A-4B3A-4E12-9F6C-0363ECBE6C8C}"/>
                </a:ext>
              </a:extLst>
            </p:cNvPr>
            <p:cNvSpPr/>
            <p:nvPr/>
          </p:nvSpPr>
          <p:spPr>
            <a:xfrm rot="16200000" flipH="1">
              <a:off x="638251" y="1993987"/>
              <a:ext cx="504001" cy="1090126"/>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Text Box 50">
              <a:extLst>
                <a:ext uri="{FF2B5EF4-FFF2-40B4-BE49-F238E27FC236}">
                  <a16:creationId xmlns:a16="http://schemas.microsoft.com/office/drawing/2014/main" id="{BA2A7F8E-3622-4C91-B54A-B32A863A2EA3}"/>
                </a:ext>
              </a:extLst>
            </p:cNvPr>
            <p:cNvSpPr txBox="1">
              <a:spLocks noChangeArrowheads="1"/>
            </p:cNvSpPr>
            <p:nvPr/>
          </p:nvSpPr>
          <p:spPr bwMode="auto">
            <a:xfrm rot="16200000">
              <a:off x="602357" y="2080272"/>
              <a:ext cx="400110" cy="914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eaVert" wrap="square" anchor="ctr">
              <a:spAutoFit/>
            </a:bodyPr>
            <a:lstStyle>
              <a:lvl1pPr eaLnBrk="0" hangingPunct="0">
                <a:defRPr kumimoji="1" sz="2400">
                  <a:solidFill>
                    <a:schemeClr val="tx1"/>
                  </a:solidFill>
                  <a:latin typeface="Times" charset="0"/>
                  <a:ea typeface="Osaka" charset="-128"/>
                </a:defRPr>
              </a:lvl1pPr>
              <a:lvl2pPr marL="742950" indent="-285750" eaLnBrk="0" hangingPunct="0">
                <a:defRPr kumimoji="1" sz="2400">
                  <a:solidFill>
                    <a:schemeClr val="tx1"/>
                  </a:solidFill>
                  <a:latin typeface="Times" charset="0"/>
                  <a:ea typeface="Osaka" charset="-128"/>
                </a:defRPr>
              </a:lvl2pPr>
              <a:lvl3pPr marL="1143000" indent="-228600" eaLnBrk="0" hangingPunct="0">
                <a:defRPr kumimoji="1" sz="2400">
                  <a:solidFill>
                    <a:schemeClr val="tx1"/>
                  </a:solidFill>
                  <a:latin typeface="Times" charset="0"/>
                  <a:ea typeface="Osaka" charset="-128"/>
                </a:defRPr>
              </a:lvl3pPr>
              <a:lvl4pPr marL="1600200" indent="-228600" eaLnBrk="0" hangingPunct="0">
                <a:defRPr kumimoji="1" sz="2400">
                  <a:solidFill>
                    <a:schemeClr val="tx1"/>
                  </a:solidFill>
                  <a:latin typeface="Times" charset="0"/>
                  <a:ea typeface="Osaka" charset="-128"/>
                </a:defRPr>
              </a:lvl4pPr>
              <a:lvl5pPr marL="2057400" indent="-228600" eaLnBrk="0" hangingPunct="0">
                <a:defRPr kumimoji="1" sz="2400">
                  <a:solidFill>
                    <a:schemeClr val="tx1"/>
                  </a:solidFill>
                  <a:latin typeface="Times" charset="0"/>
                  <a:ea typeface="Osaka" charset="-128"/>
                </a:defRPr>
              </a:lvl5pPr>
              <a:lvl6pPr marL="2514600" indent="-228600" eaLnBrk="0" fontAlgn="base" hangingPunct="0">
                <a:spcBef>
                  <a:spcPct val="0"/>
                </a:spcBef>
                <a:spcAft>
                  <a:spcPct val="0"/>
                </a:spcAft>
                <a:defRPr kumimoji="1" sz="2400">
                  <a:solidFill>
                    <a:schemeClr val="tx1"/>
                  </a:solidFill>
                  <a:latin typeface="Times" charset="0"/>
                  <a:ea typeface="Osaka" charset="-128"/>
                </a:defRPr>
              </a:lvl6pPr>
              <a:lvl7pPr marL="2971800" indent="-228600" eaLnBrk="0" fontAlgn="base" hangingPunct="0">
                <a:spcBef>
                  <a:spcPct val="0"/>
                </a:spcBef>
                <a:spcAft>
                  <a:spcPct val="0"/>
                </a:spcAft>
                <a:defRPr kumimoji="1" sz="2400">
                  <a:solidFill>
                    <a:schemeClr val="tx1"/>
                  </a:solidFill>
                  <a:latin typeface="Times" charset="0"/>
                  <a:ea typeface="Osaka" charset="-128"/>
                </a:defRPr>
              </a:lvl7pPr>
              <a:lvl8pPr marL="3429000" indent="-228600" eaLnBrk="0" fontAlgn="base" hangingPunct="0">
                <a:spcBef>
                  <a:spcPct val="0"/>
                </a:spcBef>
                <a:spcAft>
                  <a:spcPct val="0"/>
                </a:spcAft>
                <a:defRPr kumimoji="1" sz="2400">
                  <a:solidFill>
                    <a:schemeClr val="tx1"/>
                  </a:solidFill>
                  <a:latin typeface="Times" charset="0"/>
                  <a:ea typeface="Osaka" charset="-128"/>
                </a:defRPr>
              </a:lvl8pPr>
              <a:lvl9pPr marL="3886200" indent="-228600" eaLnBrk="0" fontAlgn="base" hangingPunct="0">
                <a:spcBef>
                  <a:spcPct val="0"/>
                </a:spcBef>
                <a:spcAft>
                  <a:spcPct val="0"/>
                </a:spcAft>
                <a:defRPr kumimoji="1" sz="2400">
                  <a:solidFill>
                    <a:schemeClr val="tx1"/>
                  </a:solidFill>
                  <a:latin typeface="Times" charset="0"/>
                  <a:ea typeface="Osaka" charset="-128"/>
                </a:defRPr>
              </a:lvl9pPr>
            </a:lstStyle>
            <a:p>
              <a:pPr algn="ctr" eaLnBrk="1" fontAlgn="ctr" hangingPunct="1"/>
              <a:r>
                <a:rPr lang="ja-JP" altLang="en-US" sz="1400" dirty="0">
                  <a:latin typeface="ＭＳ Ｐゴシック" panose="020B0600070205080204" pitchFamily="50" charset="-128"/>
                  <a:ea typeface="ＭＳ Ｐゴシック" panose="020B0600070205080204" pitchFamily="50" charset="-128"/>
                </a:rPr>
                <a:t>納　税</a:t>
              </a:r>
            </a:p>
          </p:txBody>
        </p:sp>
      </p:grpSp>
      <p:grpSp>
        <p:nvGrpSpPr>
          <p:cNvPr id="7" name="グループ化 6">
            <a:extLst>
              <a:ext uri="{FF2B5EF4-FFF2-40B4-BE49-F238E27FC236}">
                <a16:creationId xmlns:a16="http://schemas.microsoft.com/office/drawing/2014/main" id="{D0F87771-FD96-4ADD-8861-269AB60B1C68}"/>
              </a:ext>
            </a:extLst>
          </p:cNvPr>
          <p:cNvGrpSpPr/>
          <p:nvPr/>
        </p:nvGrpSpPr>
        <p:grpSpPr>
          <a:xfrm>
            <a:off x="6228184" y="1844532"/>
            <a:ext cx="504001" cy="2016712"/>
            <a:chOff x="6463469" y="1700710"/>
            <a:chExt cx="504001" cy="2016712"/>
          </a:xfrm>
        </p:grpSpPr>
        <p:sp>
          <p:nvSpPr>
            <p:cNvPr id="46" name="矢印: 下 45">
              <a:extLst>
                <a:ext uri="{FF2B5EF4-FFF2-40B4-BE49-F238E27FC236}">
                  <a16:creationId xmlns:a16="http://schemas.microsoft.com/office/drawing/2014/main" id="{31BF2E68-FE0C-4785-8754-BED04ADEB540}"/>
                </a:ext>
              </a:extLst>
            </p:cNvPr>
            <p:cNvSpPr/>
            <p:nvPr/>
          </p:nvSpPr>
          <p:spPr>
            <a:xfrm rot="8391016">
              <a:off x="6463469" y="1700710"/>
              <a:ext cx="504001" cy="1976569"/>
            </a:xfrm>
            <a:prstGeom prst="downArrow">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Text Box 50">
              <a:extLst>
                <a:ext uri="{FF2B5EF4-FFF2-40B4-BE49-F238E27FC236}">
                  <a16:creationId xmlns:a16="http://schemas.microsoft.com/office/drawing/2014/main" id="{8FFEBA79-C17F-4471-9CFA-FF47944F86FA}"/>
                </a:ext>
              </a:extLst>
            </p:cNvPr>
            <p:cNvSpPr txBox="1">
              <a:spLocks noChangeArrowheads="1"/>
            </p:cNvSpPr>
            <p:nvPr/>
          </p:nvSpPr>
          <p:spPr bwMode="auto">
            <a:xfrm rot="19200000" flipH="1">
              <a:off x="6542826" y="1723012"/>
              <a:ext cx="400110" cy="1994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eaVert" wrap="square" anchor="ctr">
              <a:spAutoFit/>
            </a:bodyPr>
            <a:lstStyle>
              <a:lvl1pPr eaLnBrk="0" hangingPunct="0">
                <a:defRPr kumimoji="1" sz="2400">
                  <a:solidFill>
                    <a:schemeClr val="tx1"/>
                  </a:solidFill>
                  <a:latin typeface="Times" charset="0"/>
                  <a:ea typeface="Osaka" charset="-128"/>
                </a:defRPr>
              </a:lvl1pPr>
              <a:lvl2pPr marL="742950" indent="-285750" eaLnBrk="0" hangingPunct="0">
                <a:defRPr kumimoji="1" sz="2400">
                  <a:solidFill>
                    <a:schemeClr val="tx1"/>
                  </a:solidFill>
                  <a:latin typeface="Times" charset="0"/>
                  <a:ea typeface="Osaka" charset="-128"/>
                </a:defRPr>
              </a:lvl2pPr>
              <a:lvl3pPr marL="1143000" indent="-228600" eaLnBrk="0" hangingPunct="0">
                <a:defRPr kumimoji="1" sz="2400">
                  <a:solidFill>
                    <a:schemeClr val="tx1"/>
                  </a:solidFill>
                  <a:latin typeface="Times" charset="0"/>
                  <a:ea typeface="Osaka" charset="-128"/>
                </a:defRPr>
              </a:lvl3pPr>
              <a:lvl4pPr marL="1600200" indent="-228600" eaLnBrk="0" hangingPunct="0">
                <a:defRPr kumimoji="1" sz="2400">
                  <a:solidFill>
                    <a:schemeClr val="tx1"/>
                  </a:solidFill>
                  <a:latin typeface="Times" charset="0"/>
                  <a:ea typeface="Osaka" charset="-128"/>
                </a:defRPr>
              </a:lvl4pPr>
              <a:lvl5pPr marL="2057400" indent="-228600" eaLnBrk="0" hangingPunct="0">
                <a:defRPr kumimoji="1" sz="2400">
                  <a:solidFill>
                    <a:schemeClr val="tx1"/>
                  </a:solidFill>
                  <a:latin typeface="Times" charset="0"/>
                  <a:ea typeface="Osaka" charset="-128"/>
                </a:defRPr>
              </a:lvl5pPr>
              <a:lvl6pPr marL="2514600" indent="-228600" eaLnBrk="0" fontAlgn="base" hangingPunct="0">
                <a:spcBef>
                  <a:spcPct val="0"/>
                </a:spcBef>
                <a:spcAft>
                  <a:spcPct val="0"/>
                </a:spcAft>
                <a:defRPr kumimoji="1" sz="2400">
                  <a:solidFill>
                    <a:schemeClr val="tx1"/>
                  </a:solidFill>
                  <a:latin typeface="Times" charset="0"/>
                  <a:ea typeface="Osaka" charset="-128"/>
                </a:defRPr>
              </a:lvl6pPr>
              <a:lvl7pPr marL="2971800" indent="-228600" eaLnBrk="0" fontAlgn="base" hangingPunct="0">
                <a:spcBef>
                  <a:spcPct val="0"/>
                </a:spcBef>
                <a:spcAft>
                  <a:spcPct val="0"/>
                </a:spcAft>
                <a:defRPr kumimoji="1" sz="2400">
                  <a:solidFill>
                    <a:schemeClr val="tx1"/>
                  </a:solidFill>
                  <a:latin typeface="Times" charset="0"/>
                  <a:ea typeface="Osaka" charset="-128"/>
                </a:defRPr>
              </a:lvl7pPr>
              <a:lvl8pPr marL="3429000" indent="-228600" eaLnBrk="0" fontAlgn="base" hangingPunct="0">
                <a:spcBef>
                  <a:spcPct val="0"/>
                </a:spcBef>
                <a:spcAft>
                  <a:spcPct val="0"/>
                </a:spcAft>
                <a:defRPr kumimoji="1" sz="2400">
                  <a:solidFill>
                    <a:schemeClr val="tx1"/>
                  </a:solidFill>
                  <a:latin typeface="Times" charset="0"/>
                  <a:ea typeface="Osaka" charset="-128"/>
                </a:defRPr>
              </a:lvl8pPr>
              <a:lvl9pPr marL="3886200" indent="-228600" eaLnBrk="0" fontAlgn="base" hangingPunct="0">
                <a:spcBef>
                  <a:spcPct val="0"/>
                </a:spcBef>
                <a:spcAft>
                  <a:spcPct val="0"/>
                </a:spcAft>
                <a:defRPr kumimoji="1" sz="2400">
                  <a:solidFill>
                    <a:schemeClr val="tx1"/>
                  </a:solidFill>
                  <a:latin typeface="Times" charset="0"/>
                  <a:ea typeface="Osaka" charset="-128"/>
                </a:defRPr>
              </a:lvl9pPr>
            </a:lstStyle>
            <a:p>
              <a:pPr algn="ctr" eaLnBrk="1" fontAlgn="ctr" hangingPunct="1"/>
              <a:r>
                <a:rPr lang="ja-JP" altLang="en-US" sz="1400" dirty="0">
                  <a:latin typeface="ＭＳ Ｐゴシック" panose="020B0600070205080204" pitchFamily="50" charset="-128"/>
                  <a:ea typeface="ＭＳ Ｐゴシック" panose="020B0600070205080204" pitchFamily="50" charset="-128"/>
                </a:rPr>
                <a:t>公共施設・公共サービス</a:t>
              </a:r>
            </a:p>
          </p:txBody>
        </p:sp>
      </p:grpSp>
      <p:grpSp>
        <p:nvGrpSpPr>
          <p:cNvPr id="10" name="グループ化 9">
            <a:extLst>
              <a:ext uri="{FF2B5EF4-FFF2-40B4-BE49-F238E27FC236}">
                <a16:creationId xmlns:a16="http://schemas.microsoft.com/office/drawing/2014/main" id="{CF40E37D-E606-4DC1-B4B9-43DE678AE712}"/>
              </a:ext>
            </a:extLst>
          </p:cNvPr>
          <p:cNvGrpSpPr/>
          <p:nvPr/>
        </p:nvGrpSpPr>
        <p:grpSpPr>
          <a:xfrm>
            <a:off x="396000" y="4653136"/>
            <a:ext cx="8352000" cy="1087620"/>
            <a:chOff x="396000" y="4653136"/>
            <a:chExt cx="8352000" cy="1087620"/>
          </a:xfrm>
        </p:grpSpPr>
        <p:sp>
          <p:nvSpPr>
            <p:cNvPr id="3" name="正方形/長方形 2"/>
            <p:cNvSpPr/>
            <p:nvPr/>
          </p:nvSpPr>
          <p:spPr>
            <a:xfrm>
              <a:off x="899592" y="4653136"/>
              <a:ext cx="7848408" cy="1087620"/>
            </a:xfrm>
            <a:prstGeom prst="rect">
              <a:avLst/>
            </a:prstGeom>
            <a:solidFill>
              <a:srgbClr val="F8EDED"/>
            </a:solidFill>
            <a:ln w="6350">
              <a:noFill/>
            </a:ln>
          </p:spPr>
          <p:txBody>
            <a:bodyPr wrap="square" lIns="144000" tIns="0" rIns="144000" bIns="0" anchor="ctr">
              <a:noAutofit/>
            </a:bodyPr>
            <a:lstStyle/>
            <a:p>
              <a:pPr>
                <a:spcAft>
                  <a:spcPts val="600"/>
                </a:spcAft>
              </a:pPr>
              <a:r>
                <a:rPr lang="ja-JP" altLang="en-US" sz="1600" dirty="0">
                  <a:latin typeface="ＭＳ Ｐゴシック" panose="020B0600070205080204" pitchFamily="50" charset="-128"/>
                  <a:ea typeface="ＭＳ Ｐゴシック" panose="020B0600070205080204" pitchFamily="50" charset="-128"/>
                </a:rPr>
                <a:t>第</a:t>
              </a:r>
              <a:r>
                <a:rPr lang="en-US" altLang="ja-JP" sz="1600" dirty="0">
                  <a:latin typeface="ＭＳ Ｐゴシック" panose="020B0600070205080204" pitchFamily="50" charset="-128"/>
                  <a:ea typeface="ＭＳ Ｐゴシック" panose="020B0600070205080204" pitchFamily="50" charset="-128"/>
                </a:rPr>
                <a:t>30</a:t>
              </a:r>
              <a:r>
                <a:rPr lang="ja-JP" altLang="en-US" sz="1600" dirty="0">
                  <a:latin typeface="ＭＳ Ｐゴシック" panose="020B0600070205080204" pitchFamily="50" charset="-128"/>
                  <a:ea typeface="ＭＳ Ｐゴシック" panose="020B0600070205080204" pitchFamily="50" charset="-128"/>
                </a:rPr>
                <a:t>条 </a:t>
              </a:r>
              <a:r>
                <a:rPr lang="en-US" altLang="ja-JP" sz="1600" dirty="0">
                  <a:latin typeface="ＭＳ Ｐゴシック" panose="020B0600070205080204" pitchFamily="50" charset="-128"/>
                  <a:ea typeface="ＭＳ Ｐゴシック" panose="020B0600070205080204" pitchFamily="50" charset="-128"/>
                </a:rPr>
                <a:t>【</a:t>
              </a:r>
              <a:r>
                <a:rPr lang="ja-JP" altLang="en-US" sz="1600" dirty="0">
                  <a:latin typeface="ＭＳ Ｐゴシック" panose="020B0600070205080204" pitchFamily="50" charset="-128"/>
                  <a:ea typeface="ＭＳ Ｐゴシック" panose="020B0600070205080204" pitchFamily="50" charset="-128"/>
                </a:rPr>
                <a:t>納税の義務</a:t>
              </a:r>
              <a:r>
                <a:rPr lang="en-US" altLang="ja-JP" sz="1600" dirty="0">
                  <a:latin typeface="ＭＳ Ｐゴシック" panose="020B0600070205080204" pitchFamily="50" charset="-128"/>
                  <a:ea typeface="ＭＳ Ｐゴシック" panose="020B0600070205080204" pitchFamily="50" charset="-128"/>
                </a:rPr>
                <a:t>】</a:t>
              </a:r>
              <a:r>
                <a:rPr lang="ja-JP" altLang="en-US" sz="1600" dirty="0">
                  <a:latin typeface="ＭＳ Ｐゴシック" panose="020B0600070205080204" pitchFamily="50" charset="-128"/>
                  <a:ea typeface="ＭＳ Ｐゴシック" panose="020B0600070205080204" pitchFamily="50" charset="-128"/>
                </a:rPr>
                <a:t> 国民は、法律の定めるところにより、納税の義務を</a:t>
              </a:r>
              <a:r>
                <a:rPr lang="ja-JP" altLang="en-US" sz="1600" dirty="0" err="1">
                  <a:latin typeface="ＭＳ Ｐゴシック" panose="020B0600070205080204" pitchFamily="50" charset="-128"/>
                  <a:ea typeface="ＭＳ Ｐゴシック" panose="020B0600070205080204" pitchFamily="50" charset="-128"/>
                </a:rPr>
                <a:t>負ふ</a:t>
              </a:r>
              <a:r>
                <a:rPr lang="ja-JP" altLang="en-US" sz="1600" dirty="0">
                  <a:latin typeface="ＭＳ Ｐゴシック" panose="020B0600070205080204" pitchFamily="50" charset="-128"/>
                  <a:ea typeface="ＭＳ Ｐゴシック" panose="020B0600070205080204" pitchFamily="50" charset="-128"/>
                </a:rPr>
                <a:t>。</a:t>
              </a:r>
              <a:endParaRPr lang="en-US" altLang="ja-JP" sz="1600" dirty="0">
                <a:latin typeface="ＭＳ Ｐゴシック" panose="020B0600070205080204" pitchFamily="50" charset="-128"/>
                <a:ea typeface="ＭＳ Ｐゴシック" panose="020B0600070205080204" pitchFamily="50" charset="-128"/>
              </a:endParaRPr>
            </a:p>
            <a:p>
              <a:r>
                <a:rPr lang="ja-JP" altLang="en-US" sz="1600" dirty="0">
                  <a:effectLst/>
                  <a:latin typeface="ＭＳ Ｐゴシック" panose="020B0600070205080204" pitchFamily="50" charset="-128"/>
                  <a:ea typeface="ＭＳ Ｐゴシック" panose="020B0600070205080204" pitchFamily="50" charset="-128"/>
                </a:rPr>
                <a:t>第</a:t>
              </a:r>
              <a:r>
                <a:rPr lang="en-US" altLang="ja-JP" sz="1600" dirty="0">
                  <a:effectLst/>
                  <a:latin typeface="ＭＳ Ｐゴシック" panose="020B0600070205080204" pitchFamily="50" charset="-128"/>
                  <a:ea typeface="ＭＳ Ｐゴシック" panose="020B0600070205080204" pitchFamily="50" charset="-128"/>
                </a:rPr>
                <a:t>84</a:t>
              </a:r>
              <a:r>
                <a:rPr lang="ja-JP" altLang="en-US" sz="1600" dirty="0">
                  <a:effectLst/>
                  <a:latin typeface="ＭＳ Ｐゴシック" panose="020B0600070205080204" pitchFamily="50" charset="-128"/>
                  <a:ea typeface="ＭＳ Ｐゴシック" panose="020B0600070205080204" pitchFamily="50" charset="-128"/>
                </a:rPr>
                <a:t>条</a:t>
              </a:r>
              <a:r>
                <a:rPr lang="ja-JP" altLang="en-US" sz="1600" dirty="0">
                  <a:latin typeface="ＭＳ Ｐゴシック" panose="020B0600070205080204" pitchFamily="50" charset="-128"/>
                  <a:ea typeface="ＭＳ Ｐゴシック" panose="020B0600070205080204" pitchFamily="50" charset="-128"/>
                </a:rPr>
                <a:t> </a:t>
              </a:r>
              <a:r>
                <a:rPr lang="en-US" altLang="ja-JP" sz="1600" dirty="0">
                  <a:effectLst/>
                  <a:latin typeface="ＭＳ Ｐゴシック" panose="020B0600070205080204" pitchFamily="50" charset="-128"/>
                  <a:ea typeface="ＭＳ Ｐゴシック" panose="020B0600070205080204" pitchFamily="50" charset="-128"/>
                </a:rPr>
                <a:t>【</a:t>
              </a:r>
              <a:r>
                <a:rPr lang="ja-JP" altLang="en-US" sz="1600" dirty="0">
                  <a:effectLst/>
                  <a:latin typeface="ＭＳ Ｐゴシック" panose="020B0600070205080204" pitchFamily="50" charset="-128"/>
                  <a:ea typeface="ＭＳ Ｐゴシック" panose="020B0600070205080204" pitchFamily="50" charset="-128"/>
                </a:rPr>
                <a:t>課税</a:t>
              </a:r>
              <a:r>
                <a:rPr lang="en-US" altLang="ja-JP" sz="1600" dirty="0">
                  <a:effectLst/>
                  <a:latin typeface="ＭＳ Ｐゴシック" panose="020B0600070205080204" pitchFamily="50" charset="-128"/>
                  <a:ea typeface="ＭＳ Ｐゴシック" panose="020B0600070205080204" pitchFamily="50" charset="-128"/>
                </a:rPr>
                <a:t>】</a:t>
              </a:r>
              <a:r>
                <a:rPr lang="ja-JP" altLang="en-US" sz="1600" dirty="0">
                  <a:effectLst/>
                  <a:latin typeface="ＭＳ Ｐゴシック" panose="020B0600070205080204" pitchFamily="50" charset="-128"/>
                  <a:ea typeface="ＭＳ Ｐゴシック" panose="020B0600070205080204" pitchFamily="50" charset="-128"/>
                </a:rPr>
                <a:t> あらたに租税を課し、又は現行の租税を変更するには、法律又は法律の</a:t>
              </a:r>
              <a:r>
                <a:rPr lang="en-US" altLang="ja-JP" sz="1600" dirty="0">
                  <a:effectLst/>
                  <a:latin typeface="ＭＳ Ｐゴシック" panose="020B0600070205080204" pitchFamily="50" charset="-128"/>
                  <a:ea typeface="ＭＳ Ｐゴシック" panose="020B0600070205080204" pitchFamily="50" charset="-128"/>
                </a:rPr>
                <a:t/>
              </a:r>
              <a:br>
                <a:rPr lang="en-US" altLang="ja-JP" sz="1600" dirty="0">
                  <a:effectLst/>
                  <a:latin typeface="ＭＳ Ｐゴシック" panose="020B0600070205080204" pitchFamily="50" charset="-128"/>
                  <a:ea typeface="ＭＳ Ｐゴシック" panose="020B0600070205080204" pitchFamily="50" charset="-128"/>
                </a:rPr>
              </a:br>
              <a:r>
                <a:rPr lang="ja-JP" altLang="en-US" sz="1600" dirty="0">
                  <a:effectLst/>
                  <a:latin typeface="ＭＳ Ｐゴシック" panose="020B0600070205080204" pitchFamily="50" charset="-128"/>
                  <a:ea typeface="ＭＳ Ｐゴシック" panose="020B0600070205080204" pitchFamily="50" charset="-128"/>
                </a:rPr>
                <a:t>　　　　　定める条件によることを必要とする。</a:t>
              </a:r>
            </a:p>
          </p:txBody>
        </p:sp>
        <p:sp>
          <p:nvSpPr>
            <p:cNvPr id="49" name="正方形/長方形 48">
              <a:extLst>
                <a:ext uri="{FF2B5EF4-FFF2-40B4-BE49-F238E27FC236}">
                  <a16:creationId xmlns:a16="http://schemas.microsoft.com/office/drawing/2014/main" id="{FFF308BC-CEC9-4589-9622-80EBDF70BE10}"/>
                </a:ext>
              </a:extLst>
            </p:cNvPr>
            <p:cNvSpPr/>
            <p:nvPr/>
          </p:nvSpPr>
          <p:spPr>
            <a:xfrm>
              <a:off x="396000" y="4653136"/>
              <a:ext cx="503592" cy="1087620"/>
            </a:xfrm>
            <a:prstGeom prst="rect">
              <a:avLst/>
            </a:prstGeom>
            <a:solidFill>
              <a:srgbClr val="F2DCDB"/>
            </a:solidFill>
            <a:ln w="6350">
              <a:noFill/>
            </a:ln>
          </p:spPr>
          <p:txBody>
            <a:bodyPr vert="eaVert" wrap="square" lIns="72000" tIns="0" rIns="72000" bIns="0" anchor="ctr">
              <a:noAutofit/>
            </a:bodyPr>
            <a:lstStyle/>
            <a:p>
              <a:pPr algn="ctr">
                <a:spcAft>
                  <a:spcPts val="1000"/>
                </a:spcAft>
              </a:pPr>
              <a:r>
                <a:rPr lang="ja-JP" altLang="en-US" sz="1600" dirty="0">
                  <a:latin typeface="ＭＳ Ｐゴシック" panose="020B0600070205080204" pitchFamily="50" charset="-128"/>
                </a:rPr>
                <a:t>日本国憲法</a:t>
              </a:r>
              <a:endParaRPr lang="ja-JP" altLang="en-US" sz="1600" dirty="0">
                <a:effectLst/>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31099020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outVertical)">
                                      <p:cBhvr>
                                        <p:cTn id="7" dur="500"/>
                                        <p:tgtEl>
                                          <p:spTgt spid="4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par>
                                <p:cTn id="18" presetID="22" presetClass="entr" presetSubtype="1" fill="hold" nodeType="with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wipe(up)">
                                      <p:cBhvr>
                                        <p:cTn id="20" dur="500"/>
                                        <p:tgtEl>
                                          <p:spTgt spid="48"/>
                                        </p:tgtEl>
                                      </p:cBhvr>
                                    </p:animEffect>
                                  </p:childTnLst>
                                </p:cTn>
                              </p:par>
                              <p:par>
                                <p:cTn id="21" presetID="22" presetClass="entr" presetSubtype="4"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par>
                                <p:cTn id="24" presetID="22" presetClass="entr" presetSubtype="2"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right)">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278"/>
                                        </p:tgtEl>
                                        <p:attrNameLst>
                                          <p:attrName>style.visibility</p:attrName>
                                        </p:attrNameLst>
                                      </p:cBhvr>
                                      <p:to>
                                        <p:strVal val="visible"/>
                                      </p:to>
                                    </p:set>
                                    <p:animEffect transition="in" filter="fade">
                                      <p:cBhvr>
                                        <p:cTn id="37" dur="500"/>
                                        <p:tgtEl>
                                          <p:spTgt spid="9278"/>
                                        </p:tgtEl>
                                      </p:cBhvr>
                                    </p:animEffect>
                                  </p:childTnLst>
                                </p:cTn>
                              </p:par>
                              <p:par>
                                <p:cTn id="38" presetID="1" presetClass="entr" presetSubtype="0" fill="hold" nodeType="withEffect">
                                  <p:stCondLst>
                                    <p:cond delay="0"/>
                                  </p:stCondLst>
                                  <p:childTnLst>
                                    <p:set>
                                      <p:cBhvr>
                                        <p:cTn id="39" dur="1" fill="hold">
                                          <p:stCondLst>
                                            <p:cond delay="0"/>
                                          </p:stCondLst>
                                        </p:cTn>
                                        <p:tgtEl>
                                          <p:spTgt spid="9250"/>
                                        </p:tgtEl>
                                        <p:attrNameLst>
                                          <p:attrName>style.visibility</p:attrName>
                                        </p:attrNameLst>
                                      </p:cBhvr>
                                      <p:to>
                                        <p:strVal val="visible"/>
                                      </p:to>
                                    </p:set>
                                  </p:childTnLst>
                                </p:cTn>
                              </p:par>
                              <p:par>
                                <p:cTn id="40" presetID="32" presetClass="emph" presetSubtype="0" fill="hold" nodeType="withEffect">
                                  <p:stCondLst>
                                    <p:cond delay="0"/>
                                  </p:stCondLst>
                                  <p:childTnLst>
                                    <p:animRot by="120000">
                                      <p:cBhvr>
                                        <p:cTn id="41" dur="100" fill="hold">
                                          <p:stCondLst>
                                            <p:cond delay="0"/>
                                          </p:stCondLst>
                                        </p:cTn>
                                        <p:tgtEl>
                                          <p:spTgt spid="9250"/>
                                        </p:tgtEl>
                                        <p:attrNameLst>
                                          <p:attrName>r</p:attrName>
                                        </p:attrNameLst>
                                      </p:cBhvr>
                                    </p:animRot>
                                    <p:animRot by="-240000">
                                      <p:cBhvr>
                                        <p:cTn id="42" dur="200" fill="hold">
                                          <p:stCondLst>
                                            <p:cond delay="200"/>
                                          </p:stCondLst>
                                        </p:cTn>
                                        <p:tgtEl>
                                          <p:spTgt spid="9250"/>
                                        </p:tgtEl>
                                        <p:attrNameLst>
                                          <p:attrName>r</p:attrName>
                                        </p:attrNameLst>
                                      </p:cBhvr>
                                    </p:animRot>
                                    <p:animRot by="240000">
                                      <p:cBhvr>
                                        <p:cTn id="43" dur="200" fill="hold">
                                          <p:stCondLst>
                                            <p:cond delay="400"/>
                                          </p:stCondLst>
                                        </p:cTn>
                                        <p:tgtEl>
                                          <p:spTgt spid="9250"/>
                                        </p:tgtEl>
                                        <p:attrNameLst>
                                          <p:attrName>r</p:attrName>
                                        </p:attrNameLst>
                                      </p:cBhvr>
                                    </p:animRot>
                                    <p:animRot by="-240000">
                                      <p:cBhvr>
                                        <p:cTn id="44" dur="200" fill="hold">
                                          <p:stCondLst>
                                            <p:cond delay="600"/>
                                          </p:stCondLst>
                                        </p:cTn>
                                        <p:tgtEl>
                                          <p:spTgt spid="9250"/>
                                        </p:tgtEl>
                                        <p:attrNameLst>
                                          <p:attrName>r</p:attrName>
                                        </p:attrNameLst>
                                      </p:cBhvr>
                                    </p:animRot>
                                    <p:animRot by="120000">
                                      <p:cBhvr>
                                        <p:cTn id="45" dur="200" fill="hold">
                                          <p:stCondLst>
                                            <p:cond delay="800"/>
                                          </p:stCondLst>
                                        </p:cTn>
                                        <p:tgtEl>
                                          <p:spTgt spid="92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78" grpId="0" animBg="1"/>
      <p:bldP spid="4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2"/>
          <p:cNvSpPr>
            <a:spLocks noChangeArrowheads="1"/>
          </p:cNvSpPr>
          <p:nvPr/>
        </p:nvSpPr>
        <p:spPr bwMode="auto">
          <a:xfrm>
            <a:off x="432000" y="1196751"/>
            <a:ext cx="8280000" cy="4392489"/>
          </a:xfrm>
          <a:prstGeom prst="rect">
            <a:avLst/>
          </a:prstGeom>
          <a:solidFill>
            <a:schemeClr val="accent6">
              <a:lumMod val="20000"/>
              <a:lumOff val="80000"/>
            </a:schemeClr>
          </a:solidFill>
          <a:ln w="12700">
            <a:solidFill>
              <a:schemeClr val="accent6"/>
            </a:solidFill>
            <a:prstDash val="sysDash"/>
          </a:ln>
        </p:spPr>
        <p:txBody>
          <a:bodyPr wrap="square" anchor="ctr">
            <a:noAutofit/>
          </a:bodyPr>
          <a:lstStyle/>
          <a:p>
            <a:pPr algn="ctr" fontAlgn="ctr">
              <a:lnSpc>
                <a:spcPts val="3700"/>
              </a:lnSpc>
              <a:spcAft>
                <a:spcPts val="1800"/>
              </a:spcAft>
            </a:pPr>
            <a:r>
              <a:rPr lang="ja-JP" altLang="en-US" sz="2400" dirty="0">
                <a:solidFill>
                  <a:schemeClr val="tx2"/>
                </a:solidFill>
                <a:latin typeface="ＭＳ Ｐゴシック" panose="020B0600070205080204" pitchFamily="50" charset="-128"/>
                <a:ea typeface="ＭＳ Ｐゴシック" panose="020B0600070205080204" pitchFamily="50" charset="-128"/>
              </a:rPr>
              <a:t>　</a:t>
            </a:r>
            <a:r>
              <a:rPr lang="ja-JP" altLang="en-US" sz="2400" dirty="0">
                <a:latin typeface="ＭＳ Ｐゴシック" panose="020B0600070205080204" pitchFamily="50" charset="-128"/>
                <a:ea typeface="ＭＳ Ｐゴシック" panose="020B0600070205080204" pitchFamily="50" charset="-128"/>
              </a:rPr>
              <a:t>政治への参加と国を支える税金を国民が負担することが、</a:t>
            </a:r>
            <a:r>
              <a:rPr lang="en-US" altLang="ja-JP" sz="2400" dirty="0">
                <a:latin typeface="ＭＳ Ｐゴシック" panose="020B0600070205080204" pitchFamily="50" charset="-128"/>
                <a:ea typeface="ＭＳ Ｐゴシック" panose="020B0600070205080204" pitchFamily="50" charset="-128"/>
              </a:rPr>
              <a:t/>
            </a:r>
            <a:br>
              <a:rPr lang="en-US" altLang="ja-JP" sz="2400" dirty="0">
                <a:latin typeface="ＭＳ Ｐゴシック" panose="020B0600070205080204" pitchFamily="50" charset="-128"/>
                <a:ea typeface="ＭＳ Ｐゴシック" panose="020B0600070205080204" pitchFamily="50" charset="-128"/>
              </a:rPr>
            </a:br>
            <a:r>
              <a:rPr lang="ja-JP" altLang="en-US" sz="2400" dirty="0">
                <a:latin typeface="ＭＳ Ｐゴシック" panose="020B0600070205080204" pitchFamily="50" charset="-128"/>
                <a:ea typeface="ＭＳ Ｐゴシック" panose="020B0600070205080204" pitchFamily="50" charset="-128"/>
              </a:rPr>
              <a:t>対になっているのが、民主主義の基本です。</a:t>
            </a:r>
            <a:endParaRPr lang="en-US" altLang="ja-JP" sz="2400" dirty="0">
              <a:latin typeface="ＭＳ Ｐゴシック" panose="020B0600070205080204" pitchFamily="50" charset="-128"/>
              <a:ea typeface="ＭＳ Ｐゴシック" panose="020B0600070205080204" pitchFamily="50" charset="-128"/>
            </a:endParaRPr>
          </a:p>
          <a:p>
            <a:pPr algn="ctr" fontAlgn="ctr">
              <a:lnSpc>
                <a:spcPts val="3700"/>
              </a:lnSpc>
            </a:pPr>
            <a:r>
              <a:rPr lang="ja-JP" altLang="en-US" sz="2400" dirty="0">
                <a:latin typeface="ＭＳ Ｐゴシック" panose="020B0600070205080204" pitchFamily="50" charset="-128"/>
                <a:ea typeface="ＭＳ Ｐゴシック" panose="020B0600070205080204" pitchFamily="50" charset="-128"/>
              </a:rPr>
              <a:t>　豊かで安心して暮らせる未来のためには、</a:t>
            </a:r>
            <a:r>
              <a:rPr lang="en-US" altLang="ja-JP" sz="2400" dirty="0">
                <a:latin typeface="ＭＳ Ｐゴシック" panose="020B0600070205080204" pitchFamily="50" charset="-128"/>
                <a:ea typeface="ＭＳ Ｐゴシック" panose="020B0600070205080204" pitchFamily="50" charset="-128"/>
              </a:rPr>
              <a:t/>
            </a:r>
            <a:br>
              <a:rPr lang="en-US" altLang="ja-JP" sz="2400" dirty="0">
                <a:latin typeface="ＭＳ Ｐゴシック" panose="020B0600070205080204" pitchFamily="50" charset="-128"/>
                <a:ea typeface="ＭＳ Ｐゴシック" panose="020B0600070205080204" pitchFamily="50" charset="-128"/>
              </a:rPr>
            </a:br>
            <a:r>
              <a:rPr lang="ja-JP" altLang="en-US" sz="2400" dirty="0">
                <a:latin typeface="ＭＳ Ｐゴシック" panose="020B0600070205080204" pitchFamily="50" charset="-128"/>
                <a:ea typeface="ＭＳ Ｐゴシック" panose="020B0600070205080204" pitchFamily="50" charset="-128"/>
              </a:rPr>
              <a:t>社会の動きに関心を持ち、</a:t>
            </a:r>
            <a:r>
              <a:rPr lang="en-US" altLang="ja-JP" sz="2400" dirty="0">
                <a:latin typeface="ＭＳ Ｐゴシック" panose="020B0600070205080204" pitchFamily="50" charset="-128"/>
                <a:ea typeface="ＭＳ Ｐゴシック" panose="020B0600070205080204" pitchFamily="50" charset="-128"/>
              </a:rPr>
              <a:t/>
            </a:r>
            <a:br>
              <a:rPr lang="en-US" altLang="ja-JP" sz="2400" dirty="0">
                <a:latin typeface="ＭＳ Ｐゴシック" panose="020B0600070205080204" pitchFamily="50" charset="-128"/>
                <a:ea typeface="ＭＳ Ｐゴシック" panose="020B0600070205080204" pitchFamily="50" charset="-128"/>
              </a:rPr>
            </a:br>
            <a:r>
              <a:rPr lang="ja-JP" altLang="en-US" sz="2400" dirty="0">
                <a:latin typeface="ＭＳ Ｐゴシック" panose="020B0600070205080204" pitchFamily="50" charset="-128"/>
                <a:ea typeface="ＭＳ Ｐゴシック" panose="020B0600070205080204" pitchFamily="50" charset="-128"/>
              </a:rPr>
              <a:t>公平な税負担と給付の関係について</a:t>
            </a:r>
            <a:r>
              <a:rPr lang="en-US" altLang="ja-JP" sz="2400" dirty="0">
                <a:latin typeface="ＭＳ Ｐゴシック" panose="020B0600070205080204" pitchFamily="50" charset="-128"/>
                <a:ea typeface="ＭＳ Ｐゴシック" panose="020B0600070205080204" pitchFamily="50" charset="-128"/>
              </a:rPr>
              <a:t/>
            </a:r>
            <a:br>
              <a:rPr lang="en-US" altLang="ja-JP" sz="2400" dirty="0">
                <a:latin typeface="ＭＳ Ｐゴシック" panose="020B0600070205080204" pitchFamily="50" charset="-128"/>
                <a:ea typeface="ＭＳ Ｐゴシック" panose="020B0600070205080204" pitchFamily="50" charset="-128"/>
              </a:rPr>
            </a:br>
            <a:r>
              <a:rPr lang="ja-JP" altLang="en-US" sz="2400" dirty="0">
                <a:latin typeface="ＭＳ Ｐゴシック" panose="020B0600070205080204" pitchFamily="50" charset="-128"/>
                <a:ea typeface="ＭＳ Ｐゴシック" panose="020B0600070205080204" pitchFamily="50" charset="-128"/>
              </a:rPr>
              <a:t>わたしたち一人ひとりが考えることが大切です。</a:t>
            </a:r>
          </a:p>
        </p:txBody>
      </p:sp>
      <p:grpSp>
        <p:nvGrpSpPr>
          <p:cNvPr id="4" name="グループ化 3">
            <a:extLst>
              <a:ext uri="{FF2B5EF4-FFF2-40B4-BE49-F238E27FC236}">
                <a16:creationId xmlns:a16="http://schemas.microsoft.com/office/drawing/2014/main" id="{242B290F-FD49-4D9F-9103-C059C6ACEBA6}"/>
              </a:ext>
            </a:extLst>
          </p:cNvPr>
          <p:cNvGrpSpPr/>
          <p:nvPr/>
        </p:nvGrpSpPr>
        <p:grpSpPr>
          <a:xfrm>
            <a:off x="6599984" y="4293096"/>
            <a:ext cx="2448269" cy="2448269"/>
            <a:chOff x="5724127" y="4306642"/>
            <a:chExt cx="2448269" cy="2448269"/>
          </a:xfrm>
        </p:grpSpPr>
        <p:pic>
          <p:nvPicPr>
            <p:cNvPr id="7" name="Picture 2" descr="C:\Users\shimomae\AppData\Local\Temp\wz07f1\120510税理士さん ①\男性4.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7797" b="92034" l="10000" r="90000">
                          <a14:foregroundMark x1="60000" y1="7797" x2="60000" y2="7797"/>
                          <a14:foregroundMark x1="71017" y1="92034" x2="71017" y2="92034"/>
                        </a14:backgroundRemoval>
                      </a14:imgEffect>
                    </a14:imgLayer>
                  </a14:imgProps>
                </a:ext>
                <a:ext uri="{28A0092B-C50C-407E-A947-70E740481C1C}">
                  <a14:useLocalDpi xmlns:a14="http://schemas.microsoft.com/office/drawing/2010/main" val="0"/>
                </a:ext>
              </a:extLst>
            </a:blip>
            <a:srcRect/>
            <a:stretch>
              <a:fillRect/>
            </a:stretch>
          </p:blipFill>
          <p:spPr bwMode="auto">
            <a:xfrm>
              <a:off x="5724127" y="4306642"/>
              <a:ext cx="2448269" cy="24482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shimomae\Desktop\税理士バッジ.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52320" y="5766050"/>
              <a:ext cx="145623" cy="144000"/>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2" descr="G:\11広報部\12租税教室\05 租税教育モデルテキスト\平成24年度　新高校生モデルテキスト\omote_risu.jp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3651" b="99048" l="1686" r="99895">
                        <a14:foregroundMark x1="8851" y1="22222" x2="8851" y2="22222"/>
                        <a14:foregroundMark x1="5585" y1="26349" x2="5585" y2="26349"/>
                        <a14:foregroundMark x1="1686" y1="28095" x2="1686" y2="28095"/>
                        <a14:foregroundMark x1="32877" y1="8571" x2="32877" y2="8571"/>
                        <a14:foregroundMark x1="22339" y1="15397" x2="22339" y2="15397"/>
                        <a14:foregroundMark x1="22023" y1="17143" x2="22023" y2="17143"/>
                        <a14:foregroundMark x1="43836" y1="3651" x2="43836" y2="3651"/>
                        <a14:foregroundMark x1="45732" y1="56349" x2="45732" y2="56349"/>
                        <a14:foregroundMark x1="44784" y1="58730" x2="44784" y2="58730"/>
                        <a14:foregroundMark x1="44468" y1="60159" x2="44468" y2="60159"/>
                        <a14:foregroundMark x1="43730" y1="57778" x2="43730" y2="57778"/>
                        <a14:foregroundMark x1="41412" y1="63492" x2="41412" y2="63492"/>
                        <a14:foregroundMark x1="43414" y1="65873" x2="43414" y2="65873"/>
                        <a14:foregroundMark x1="65121" y1="44127" x2="65121" y2="44127"/>
                        <a14:foregroundMark x1="53530" y1="74603" x2="53530" y2="74603"/>
                        <a14:foregroundMark x1="55743" y1="68730" x2="55743" y2="68730"/>
                        <a14:foregroundMark x1="52898" y1="68413" x2="52898" y2="68413"/>
                        <a14:foregroundMark x1="52898" y1="50794" x2="52898" y2="50794"/>
                        <a14:foregroundMark x1="51001" y1="72222" x2="51001" y2="72222"/>
                        <a14:foregroundMark x1="64278" y1="70794" x2="64278" y2="70794"/>
                        <a14:foregroundMark x1="72181" y1="70000" x2="72181" y2="70000"/>
                        <a14:foregroundMark x1="64384" y1="83175" x2="64384" y2="83175"/>
                        <a14:foregroundMark x1="61538" y1="83651" x2="61538" y2="83651"/>
                        <a14:foregroundMark x1="61222" y1="93016" x2="61222" y2="93016"/>
                        <a14:foregroundMark x1="61012" y1="99048" x2="61012" y2="99048"/>
                        <a14:foregroundMark x1="95469" y1="60000" x2="95469" y2="60000"/>
                        <a14:foregroundMark x1="99157" y1="56825" x2="99157" y2="56825"/>
                        <a14:foregroundMark x1="99895" y1="52063" x2="99895" y2="52063"/>
                        <a14:foregroundMark x1="99368" y1="50317" x2="99368" y2="50317"/>
                        <a14:foregroundMark x1="99579" y1="58413" x2="99579" y2="58413"/>
                        <a14:foregroundMark x1="57429" y1="82381" x2="57429" y2="82381"/>
                        <a14:foregroundMark x1="57323" y1="76667" x2="57323" y2="76667"/>
                        <a14:foregroundMark x1="42677" y1="66984" x2="42677" y2="66984"/>
                        <a14:foregroundMark x1="42255" y1="66984" x2="42255" y2="66984"/>
                        <a14:foregroundMark x1="41834" y1="66984" x2="41834" y2="66984"/>
                        <a14:foregroundMark x1="41096" y1="66825" x2="41096" y2="66825"/>
                        <a14:foregroundMark x1="40569" y1="66349" x2="40569" y2="66349"/>
                        <a14:foregroundMark x1="40253" y1="67460" x2="40253" y2="67460"/>
                        <a14:foregroundMark x1="39094" y1="68413" x2="39094" y2="68413"/>
                        <a14:foregroundMark x1="38251" y1="68095" x2="38251" y2="68095"/>
                        <a14:foregroundMark x1="37724" y1="67460" x2="37724" y2="67460"/>
                        <a14:foregroundMark x1="37197" y1="67460" x2="37197" y2="67460"/>
                        <a14:foregroundMark x1="35722" y1="66508" x2="35722" y2="66508"/>
                        <a14:foregroundMark x1="59326" y1="76508" x2="59326" y2="76508"/>
                        <a14:foregroundMark x1="61012" y1="76508" x2="61012" y2="76508"/>
                        <a14:foregroundMark x1="65437" y1="72222" x2="65437" y2="72222"/>
                        <a14:foregroundMark x1="63962" y1="71270" x2="63962" y2="71270"/>
                        <a14:foregroundMark x1="62698" y1="70952" x2="62698" y2="70952"/>
                        <a14:foregroundMark x1="73656" y1="70476" x2="73656" y2="70476"/>
                        <a14:foregroundMark x1="74816" y1="70476" x2="74816" y2="70476"/>
                      </a14:backgroundRemoval>
                    </a14:imgEffect>
                  </a14:imgLayer>
                </a14:imgProps>
              </a:ext>
              <a:ext uri="{28A0092B-C50C-407E-A947-70E740481C1C}">
                <a14:useLocalDpi xmlns:a14="http://schemas.microsoft.com/office/drawing/2010/main" val="0"/>
              </a:ext>
            </a:extLst>
          </a:blip>
          <a:srcRect/>
          <a:stretch>
            <a:fillRect/>
          </a:stretch>
        </p:blipFill>
        <p:spPr bwMode="auto">
          <a:xfrm>
            <a:off x="179512" y="802616"/>
            <a:ext cx="1810018" cy="1202917"/>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12"/>
          </p:nvPr>
        </p:nvSpPr>
        <p:spPr/>
        <p:txBody>
          <a:bodyPr/>
          <a:lstStyle/>
          <a:p>
            <a:fld id="{0476FAA8-B280-4704-A56B-08FA04A964B6}" type="slidenum">
              <a:rPr kumimoji="1" lang="ja-JP" altLang="en-US" smtClean="0"/>
              <a:pPr/>
              <a:t>11</a:t>
            </a:fld>
            <a:endParaRPr kumimoji="1" lang="ja-JP" altLang="en-US"/>
          </a:p>
        </p:txBody>
      </p:sp>
      <p:sp>
        <p:nvSpPr>
          <p:cNvPr id="14" name="テキスト ボックス 4">
            <a:extLst>
              <a:ext uri="{FF2B5EF4-FFF2-40B4-BE49-F238E27FC236}">
                <a16:creationId xmlns:a16="http://schemas.microsoft.com/office/drawing/2014/main" id="{77E3382F-4854-42B1-AB56-CA295C179578}"/>
              </a:ext>
            </a:extLst>
          </p:cNvPr>
          <p:cNvSpPr txBox="1"/>
          <p:nvPr/>
        </p:nvSpPr>
        <p:spPr>
          <a:xfrm>
            <a:off x="0" y="0"/>
            <a:ext cx="9072000" cy="720000"/>
          </a:xfrm>
          <a:prstGeom prst="rect">
            <a:avLst/>
          </a:prstGeom>
          <a:noFill/>
          <a:effectLst/>
        </p:spPr>
        <p:txBody>
          <a:bodyPr wrap="square" lIns="252000" rtlCol="0"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ctr"/>
            <a:r>
              <a:rPr lang="ja-JP" altLang="en-US" sz="2800" dirty="0">
                <a:latin typeface="ＭＳ Ｐゴシック" panose="020B0600070205080204" pitchFamily="50" charset="-128"/>
              </a:rPr>
              <a:t>おわりに</a:t>
            </a:r>
          </a:p>
        </p:txBody>
      </p:sp>
    </p:spTree>
    <p:extLst>
      <p:ext uri="{BB962C8B-B14F-4D97-AF65-F5344CB8AC3E}">
        <p14:creationId xmlns:p14="http://schemas.microsoft.com/office/powerpoint/2010/main" val="4266803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16" presetClass="entr" presetSubtype="37"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out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ext Box 3"/>
          <p:cNvSpPr txBox="1">
            <a:spLocks noChangeArrowheads="1"/>
          </p:cNvSpPr>
          <p:nvPr/>
        </p:nvSpPr>
        <p:spPr bwMode="auto">
          <a:xfrm>
            <a:off x="432000" y="1188000"/>
            <a:ext cx="8280000" cy="3060000"/>
          </a:xfrm>
          <a:prstGeom prst="rect">
            <a:avLst/>
          </a:prstGeom>
          <a:solidFill>
            <a:schemeClr val="accent6">
              <a:lumMod val="20000"/>
              <a:lumOff val="80000"/>
            </a:schemeClr>
          </a:solidFill>
          <a:ln w="12700">
            <a:solidFill>
              <a:schemeClr val="accent6">
                <a:lumMod val="60000"/>
                <a:lumOff val="40000"/>
              </a:schemeClr>
            </a:solidFill>
            <a:prstDash val="sysDash"/>
          </a:ln>
          <a:effectLst/>
        </p:spPr>
        <p:txBody>
          <a:bodyPr wrap="square" lIns="360000" rIns="324000" anchor="ctr">
            <a:noAutofit/>
          </a:bodyPr>
          <a:lstStyle/>
          <a:p>
            <a:pPr algn="ctr">
              <a:spcAft>
                <a:spcPts val="1800"/>
              </a:spcAft>
            </a:pPr>
            <a:r>
              <a:rPr lang="ja-JP" altLang="en-US" sz="2400" dirty="0">
                <a:latin typeface="ＭＳ Ｐゴシック" panose="020B0600070205080204" pitchFamily="50" charset="-128"/>
                <a:ea typeface="ＭＳ Ｐゴシック" panose="020B0600070205080204" pitchFamily="50" charset="-128"/>
              </a:rPr>
              <a:t>税金の申告をお手伝いするだけでなく、</a:t>
            </a:r>
            <a:r>
              <a:rPr lang="en-US" altLang="ja-JP" sz="2400" dirty="0">
                <a:latin typeface="ＭＳ Ｐゴシック" panose="020B0600070205080204" pitchFamily="50" charset="-128"/>
                <a:ea typeface="ＭＳ Ｐゴシック" panose="020B0600070205080204" pitchFamily="50" charset="-128"/>
              </a:rPr>
              <a:t/>
            </a:r>
            <a:br>
              <a:rPr lang="en-US" altLang="ja-JP" sz="2400" dirty="0">
                <a:latin typeface="ＭＳ Ｐゴシック" panose="020B0600070205080204" pitchFamily="50" charset="-128"/>
                <a:ea typeface="ＭＳ Ｐゴシック" panose="020B0600070205080204" pitchFamily="50" charset="-128"/>
              </a:rPr>
            </a:br>
            <a:r>
              <a:rPr lang="ja-JP" altLang="en-US" sz="2400" dirty="0">
                <a:latin typeface="ＭＳ Ｐゴシック" panose="020B0600070205080204" pitchFamily="50" charset="-128"/>
                <a:ea typeface="ＭＳ Ｐゴシック" panose="020B0600070205080204" pitchFamily="50" charset="-128"/>
              </a:rPr>
              <a:t>税の知識を活かして会社の経営のサポートまでする、</a:t>
            </a:r>
            <a:r>
              <a:rPr lang="en-US" altLang="ja-JP" sz="2400" dirty="0">
                <a:latin typeface="ＭＳ Ｐゴシック" panose="020B0600070205080204" pitchFamily="50" charset="-128"/>
                <a:ea typeface="ＭＳ Ｐゴシック" panose="020B0600070205080204" pitchFamily="50" charset="-128"/>
              </a:rPr>
              <a:t/>
            </a:r>
            <a:br>
              <a:rPr lang="en-US" altLang="ja-JP" sz="2400" dirty="0">
                <a:latin typeface="ＭＳ Ｐゴシック" panose="020B0600070205080204" pitchFamily="50" charset="-128"/>
                <a:ea typeface="ＭＳ Ｐゴシック" panose="020B0600070205080204" pitchFamily="50" charset="-128"/>
              </a:rPr>
            </a:br>
            <a:r>
              <a:rPr lang="ja-JP" altLang="en-US" sz="2400" dirty="0">
                <a:latin typeface="ＭＳ Ｐゴシック" panose="020B0600070205080204" pitchFamily="50" charset="-128"/>
                <a:ea typeface="ＭＳ Ｐゴシック" panose="020B0600070205080204" pitchFamily="50" charset="-128"/>
              </a:rPr>
              <a:t>中小企業のよきパートナーでもあります。</a:t>
            </a:r>
          </a:p>
          <a:p>
            <a:pPr algn="ctr"/>
            <a:r>
              <a:rPr lang="ja-JP" altLang="en-US" sz="2400" dirty="0">
                <a:latin typeface="ＭＳ Ｐゴシック" panose="020B0600070205080204" pitchFamily="50" charset="-128"/>
                <a:ea typeface="ＭＳ Ｐゴシック" panose="020B0600070205080204" pitchFamily="50" charset="-128"/>
              </a:rPr>
              <a:t>公正な税制のために国へ働きかけたり、</a:t>
            </a:r>
            <a:r>
              <a:rPr lang="en-US" altLang="ja-JP" sz="2400" dirty="0">
                <a:latin typeface="ＭＳ Ｐゴシック" panose="020B0600070205080204" pitchFamily="50" charset="-128"/>
                <a:ea typeface="ＭＳ Ｐゴシック" panose="020B0600070205080204" pitchFamily="50" charset="-128"/>
              </a:rPr>
              <a:t/>
            </a:r>
            <a:br>
              <a:rPr lang="en-US" altLang="ja-JP" sz="2400" dirty="0">
                <a:latin typeface="ＭＳ Ｐゴシック" panose="020B0600070205080204" pitchFamily="50" charset="-128"/>
                <a:ea typeface="ＭＳ Ｐゴシック" panose="020B0600070205080204" pitchFamily="50" charset="-128"/>
              </a:rPr>
            </a:br>
            <a:r>
              <a:rPr lang="ja-JP" altLang="en-US" sz="2400" dirty="0">
                <a:latin typeface="ＭＳ Ｐゴシック" panose="020B0600070205080204" pitchFamily="50" charset="-128"/>
                <a:ea typeface="ＭＳ Ｐゴシック" panose="020B0600070205080204" pitchFamily="50" charset="-128"/>
              </a:rPr>
              <a:t>子供たちに税の仕組みを教えたり、</a:t>
            </a:r>
            <a:r>
              <a:rPr lang="en-US" altLang="ja-JP" sz="2400" dirty="0">
                <a:latin typeface="ＭＳ Ｐゴシック" panose="020B0600070205080204" pitchFamily="50" charset="-128"/>
                <a:ea typeface="ＭＳ Ｐゴシック" panose="020B0600070205080204" pitchFamily="50" charset="-128"/>
              </a:rPr>
              <a:t/>
            </a:r>
            <a:br>
              <a:rPr lang="en-US" altLang="ja-JP" sz="2400" dirty="0">
                <a:latin typeface="ＭＳ Ｐゴシック" panose="020B0600070205080204" pitchFamily="50" charset="-128"/>
                <a:ea typeface="ＭＳ Ｐゴシック" panose="020B0600070205080204" pitchFamily="50" charset="-128"/>
              </a:rPr>
            </a:br>
            <a:r>
              <a:rPr lang="ja-JP" altLang="en-US" sz="2400" dirty="0">
                <a:latin typeface="ＭＳ Ｐゴシック" panose="020B0600070205080204" pitchFamily="50" charset="-128"/>
                <a:ea typeface="ＭＳ Ｐゴシック" panose="020B0600070205080204" pitchFamily="50" charset="-128"/>
              </a:rPr>
              <a:t>成年後見人として活躍する税理士もいます。</a:t>
            </a:r>
          </a:p>
        </p:txBody>
      </p:sp>
      <p:sp>
        <p:nvSpPr>
          <p:cNvPr id="3" name="スライド番号プレースホルダー 2"/>
          <p:cNvSpPr>
            <a:spLocks noGrp="1"/>
          </p:cNvSpPr>
          <p:nvPr>
            <p:ph type="sldNum" sz="quarter" idx="12"/>
          </p:nvPr>
        </p:nvSpPr>
        <p:spPr/>
        <p:txBody>
          <a:bodyPr/>
          <a:lstStyle/>
          <a:p>
            <a:fld id="{0476FAA8-B280-4704-A56B-08FA04A964B6}" type="slidenum">
              <a:rPr kumimoji="1" lang="ja-JP" altLang="en-US" smtClean="0"/>
              <a:pPr/>
              <a:t>1</a:t>
            </a:fld>
            <a:endParaRPr kumimoji="1" lang="ja-JP" altLang="en-US"/>
          </a:p>
        </p:txBody>
      </p:sp>
      <p:sp>
        <p:nvSpPr>
          <p:cNvPr id="2" name="テキスト ボックス 1">
            <a:extLst>
              <a:ext uri="{FF2B5EF4-FFF2-40B4-BE49-F238E27FC236}">
                <a16:creationId xmlns:a16="http://schemas.microsoft.com/office/drawing/2014/main" id="{550747FC-0797-49F8-994E-D74990D67628}"/>
              </a:ext>
            </a:extLst>
          </p:cNvPr>
          <p:cNvSpPr txBox="1"/>
          <p:nvPr/>
        </p:nvSpPr>
        <p:spPr>
          <a:xfrm>
            <a:off x="432000" y="4653336"/>
            <a:ext cx="8280000" cy="1800000"/>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lIns="2412000" tIns="36000" rIns="0" bIns="36000" rtlCol="0" anchor="ctr">
            <a:noAutofit/>
          </a:bodyPr>
          <a:lstStyle/>
          <a:p>
            <a:pPr fontAlgn="ctr"/>
            <a:r>
              <a:rPr lang="ja-JP" altLang="en-US" sz="2800" dirty="0">
                <a:solidFill>
                  <a:schemeClr val="tx2"/>
                </a:solidFill>
                <a:effectLst>
                  <a:outerShdw blurRad="38100" dist="38100" dir="2700000" algn="tl">
                    <a:schemeClr val="bg1">
                      <a:lumMod val="50000"/>
                      <a:alpha val="43000"/>
                    </a:schemeClr>
                  </a:outerShdw>
                </a:effectLst>
                <a:latin typeface="ＭＳ Ｐゴシック" panose="020B0600070205080204" pitchFamily="50" charset="-128"/>
                <a:ea typeface="ＭＳ Ｐゴシック" panose="020B0600070205080204" pitchFamily="50" charset="-128"/>
              </a:rPr>
              <a:t>税と会計の専門家である国家資格で、</a:t>
            </a:r>
            <a:r>
              <a:rPr lang="en-US" altLang="ja-JP" sz="2800" dirty="0">
                <a:solidFill>
                  <a:schemeClr val="tx2"/>
                </a:solidFill>
                <a:effectLst>
                  <a:outerShdw blurRad="38100" dist="38100" dir="2700000" algn="tl">
                    <a:schemeClr val="bg1">
                      <a:lumMod val="50000"/>
                      <a:alpha val="43000"/>
                    </a:schemeClr>
                  </a:outerShdw>
                </a:effectLst>
                <a:latin typeface="ＭＳ Ｐゴシック" panose="020B0600070205080204" pitchFamily="50" charset="-128"/>
                <a:ea typeface="ＭＳ Ｐゴシック" panose="020B0600070205080204" pitchFamily="50" charset="-128"/>
              </a:rPr>
              <a:t/>
            </a:r>
            <a:br>
              <a:rPr lang="en-US" altLang="ja-JP" sz="2800" dirty="0">
                <a:solidFill>
                  <a:schemeClr val="tx2"/>
                </a:solidFill>
                <a:effectLst>
                  <a:outerShdw blurRad="38100" dist="38100" dir="2700000" algn="tl">
                    <a:schemeClr val="bg1">
                      <a:lumMod val="50000"/>
                      <a:alpha val="43000"/>
                    </a:schemeClr>
                  </a:outerShdw>
                </a:effectLst>
                <a:latin typeface="ＭＳ Ｐゴシック" panose="020B0600070205080204" pitchFamily="50" charset="-128"/>
                <a:ea typeface="ＭＳ Ｐゴシック" panose="020B0600070205080204" pitchFamily="50" charset="-128"/>
              </a:rPr>
            </a:br>
            <a:r>
              <a:rPr lang="ja-JP" altLang="en-US" sz="2800" dirty="0">
                <a:solidFill>
                  <a:schemeClr val="tx2"/>
                </a:solidFill>
                <a:effectLst>
                  <a:outerShdw blurRad="38100" dist="38100" dir="2700000" algn="tl">
                    <a:schemeClr val="bg1">
                      <a:lumMod val="50000"/>
                      <a:alpha val="43000"/>
                    </a:schemeClr>
                  </a:outerShdw>
                </a:effectLst>
                <a:latin typeface="ＭＳ Ｐゴシック" panose="020B0600070205080204" pitchFamily="50" charset="-128"/>
                <a:ea typeface="ＭＳ Ｐゴシック" panose="020B0600070205080204" pitchFamily="50" charset="-128"/>
              </a:rPr>
              <a:t>税務に関わることを許されている</a:t>
            </a:r>
            <a:r>
              <a:rPr lang="en-US" altLang="ja-JP" sz="2800" dirty="0">
                <a:solidFill>
                  <a:schemeClr val="tx2"/>
                </a:solidFill>
                <a:effectLst>
                  <a:outerShdw blurRad="38100" dist="38100" dir="2700000" algn="tl">
                    <a:schemeClr val="bg1">
                      <a:lumMod val="50000"/>
                      <a:alpha val="43000"/>
                    </a:schemeClr>
                  </a:outerShdw>
                </a:effectLst>
                <a:latin typeface="ＭＳ Ｐゴシック" panose="020B0600070205080204" pitchFamily="50" charset="-128"/>
                <a:ea typeface="ＭＳ Ｐゴシック" panose="020B0600070205080204" pitchFamily="50" charset="-128"/>
              </a:rPr>
              <a:t/>
            </a:r>
            <a:br>
              <a:rPr lang="en-US" altLang="ja-JP" sz="2800" dirty="0">
                <a:solidFill>
                  <a:schemeClr val="tx2"/>
                </a:solidFill>
                <a:effectLst>
                  <a:outerShdw blurRad="38100" dist="38100" dir="2700000" algn="tl">
                    <a:schemeClr val="bg1">
                      <a:lumMod val="50000"/>
                      <a:alpha val="43000"/>
                    </a:schemeClr>
                  </a:outerShdw>
                </a:effectLst>
                <a:latin typeface="ＭＳ Ｐゴシック" panose="020B0600070205080204" pitchFamily="50" charset="-128"/>
                <a:ea typeface="ＭＳ Ｐゴシック" panose="020B0600070205080204" pitchFamily="50" charset="-128"/>
              </a:rPr>
            </a:br>
            <a:r>
              <a:rPr lang="ja-JP" altLang="en-US" sz="2800" dirty="0">
                <a:solidFill>
                  <a:schemeClr val="tx2"/>
                </a:solidFill>
                <a:effectLst>
                  <a:outerShdw blurRad="38100" dist="38100" dir="2700000" algn="tl">
                    <a:schemeClr val="bg1">
                      <a:lumMod val="50000"/>
                      <a:alpha val="43000"/>
                    </a:schemeClr>
                  </a:outerShdw>
                </a:effectLst>
                <a:latin typeface="ＭＳ Ｐゴシック" panose="020B0600070205080204" pitchFamily="50" charset="-128"/>
                <a:ea typeface="ＭＳ Ｐゴシック" panose="020B0600070205080204" pitchFamily="50" charset="-128"/>
              </a:rPr>
              <a:t>“唯一”のプロフェッショナル</a:t>
            </a:r>
          </a:p>
        </p:txBody>
      </p:sp>
      <p:pic>
        <p:nvPicPr>
          <p:cNvPr id="14" name="Picture 2" descr="C:\Users\shimomae\Desktop\税理士バッジ.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2344" y="4860747"/>
            <a:ext cx="1094656" cy="1082458"/>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755576" y="5909210"/>
            <a:ext cx="1728193" cy="400110"/>
          </a:xfrm>
          <a:prstGeom prst="rect">
            <a:avLst/>
          </a:prstGeom>
          <a:noFill/>
        </p:spPr>
        <p:txBody>
          <a:bodyPr wrap="square" rtlCol="0" anchor="ctr">
            <a:noAutofit/>
          </a:bodyPr>
          <a:lstStyle/>
          <a:p>
            <a:pPr algn="ctr" fontAlgn="ctr"/>
            <a:r>
              <a:rPr kumimoji="1" lang="ja-JP" altLang="en-US" sz="2000" dirty="0">
                <a:latin typeface="ＭＳ Ｐゴシック" panose="020B0600070205080204" pitchFamily="50" charset="-128"/>
                <a:ea typeface="ＭＳ Ｐゴシック" panose="020B0600070205080204" pitchFamily="50" charset="-128"/>
              </a:rPr>
              <a:t>信頼のバッジ</a:t>
            </a:r>
          </a:p>
        </p:txBody>
      </p:sp>
      <p:sp>
        <p:nvSpPr>
          <p:cNvPr id="19" name="テキスト ボックス 4">
            <a:extLst>
              <a:ext uri="{FF2B5EF4-FFF2-40B4-BE49-F238E27FC236}">
                <a16:creationId xmlns:a16="http://schemas.microsoft.com/office/drawing/2014/main" id="{1A17267A-A810-44F2-93AF-6153C226A352}"/>
              </a:ext>
            </a:extLst>
          </p:cNvPr>
          <p:cNvSpPr txBox="1"/>
          <p:nvPr/>
        </p:nvSpPr>
        <p:spPr>
          <a:xfrm>
            <a:off x="0" y="0"/>
            <a:ext cx="9072000" cy="720000"/>
          </a:xfrm>
          <a:prstGeom prst="rect">
            <a:avLst/>
          </a:prstGeom>
          <a:noFill/>
          <a:effectLst/>
        </p:spPr>
        <p:txBody>
          <a:bodyPr wrap="square" lIns="252000" rtlCol="0"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ctr"/>
            <a:r>
              <a:rPr lang="ja-JP" altLang="en-US" sz="2800" dirty="0">
                <a:latin typeface="ＭＳ Ｐゴシック" panose="020B0600070205080204" pitchFamily="50" charset="-128"/>
                <a:ea typeface="ＭＳ Ｐゴシック" panose="020B0600070205080204" pitchFamily="50" charset="-128"/>
              </a:rPr>
              <a:t>税理士って何をする人？</a:t>
            </a:r>
          </a:p>
        </p:txBody>
      </p:sp>
    </p:spTree>
    <p:extLst>
      <p:ext uri="{BB962C8B-B14F-4D97-AF65-F5344CB8AC3E}">
        <p14:creationId xmlns:p14="http://schemas.microsoft.com/office/powerpoint/2010/main" val="31150808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011"/>
                                        </p:tgtEl>
                                        <p:attrNameLst>
                                          <p:attrName>style.visibility</p:attrName>
                                        </p:attrNameLst>
                                      </p:cBhvr>
                                      <p:to>
                                        <p:strVal val="visible"/>
                                      </p:to>
                                    </p:set>
                                    <p:animEffect transition="in" filter="fade">
                                      <p:cBhvr>
                                        <p:cTn id="7" dur="500"/>
                                        <p:tgtEl>
                                          <p:spTgt spid="430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animBg="1"/>
      <p:bldP spid="2"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スライド番号プレースホルダー 2">
            <a:extLst>
              <a:ext uri="{FF2B5EF4-FFF2-40B4-BE49-F238E27FC236}">
                <a16:creationId xmlns:a16="http://schemas.microsoft.com/office/drawing/2014/main" id="{95B056C9-6B6A-42A6-BB61-DF51CFDF1B13}"/>
              </a:ext>
            </a:extLst>
          </p:cNvPr>
          <p:cNvSpPr>
            <a:spLocks noGrp="1"/>
          </p:cNvSpPr>
          <p:nvPr>
            <p:ph type="sldNum" sz="quarter" idx="12"/>
          </p:nvPr>
        </p:nvSpPr>
        <p:spPr>
          <a:xfrm>
            <a:off x="7010400" y="6486282"/>
            <a:ext cx="2133600" cy="365125"/>
          </a:xfrm>
        </p:spPr>
        <p:txBody>
          <a:bodyPr/>
          <a:lstStyle/>
          <a:p>
            <a:fld id="{0476FAA8-B280-4704-A56B-08FA04A964B6}" type="slidenum">
              <a:rPr kumimoji="1" lang="ja-JP" altLang="en-US" smtClean="0"/>
              <a:pPr/>
              <a:t>2</a:t>
            </a:fld>
            <a:endParaRPr kumimoji="1" lang="ja-JP" altLang="en-US" dirty="0"/>
          </a:p>
        </p:txBody>
      </p:sp>
      <p:sp>
        <p:nvSpPr>
          <p:cNvPr id="11" name="角丸四角形 4">
            <a:extLst>
              <a:ext uri="{FF2B5EF4-FFF2-40B4-BE49-F238E27FC236}">
                <a16:creationId xmlns:a16="http://schemas.microsoft.com/office/drawing/2014/main" id="{83B93627-0BFB-4DB4-82C3-A1FD0BB82C06}"/>
              </a:ext>
            </a:extLst>
          </p:cNvPr>
          <p:cNvSpPr/>
          <p:nvPr/>
        </p:nvSpPr>
        <p:spPr>
          <a:xfrm>
            <a:off x="266342" y="5612073"/>
            <a:ext cx="8611316" cy="972000"/>
          </a:xfrm>
          <a:prstGeom prst="roundRect">
            <a:avLst>
              <a:gd name="adj" fmla="val 0"/>
            </a:avLst>
          </a:prstGeom>
          <a:solidFill>
            <a:schemeClr val="accent3">
              <a:lumMod val="20000"/>
              <a:lumOff val="80000"/>
            </a:schemeClr>
          </a:solidFill>
          <a:ln w="12700">
            <a:noFill/>
            <a:prstDash val="sysDash"/>
          </a:ln>
          <a:effectLst/>
        </p:spPr>
        <p:style>
          <a:lnRef idx="1">
            <a:schemeClr val="accent6"/>
          </a:lnRef>
          <a:fillRef idx="2">
            <a:schemeClr val="accent6"/>
          </a:fillRef>
          <a:effectRef idx="1">
            <a:schemeClr val="accent6"/>
          </a:effectRef>
          <a:fontRef idx="minor">
            <a:schemeClr val="dk1"/>
          </a:fontRef>
        </p:style>
        <p:txBody>
          <a:bodyPr lIns="180000" rIns="180000" rtlCol="0" anchor="ctr"/>
          <a:lstStyle/>
          <a:p>
            <a:pPr algn="ctr"/>
            <a:r>
              <a:rPr lang="ja-JP" altLang="en-US" sz="2000" dirty="0">
                <a:solidFill>
                  <a:schemeClr val="tx1"/>
                </a:solidFill>
                <a:latin typeface="ＭＳ Ｐゴシック" panose="020B0600070205080204" pitchFamily="50" charset="-128"/>
              </a:rPr>
              <a:t>今日は、主権者として税の意義と</a:t>
            </a:r>
          </a:p>
          <a:p>
            <a:pPr algn="ctr"/>
            <a:r>
              <a:rPr lang="ja-JP" altLang="en-US" sz="2000" dirty="0">
                <a:solidFill>
                  <a:schemeClr val="tx1"/>
                </a:solidFill>
                <a:latin typeface="ＭＳ Ｐゴシック" panose="020B0600070205080204" pitchFamily="50" charset="-128"/>
              </a:rPr>
              <a:t>これからの社会のありかたについて考えてみましょう！</a:t>
            </a:r>
            <a:endParaRPr lang="ja-JP" altLang="en-US" sz="2000" dirty="0">
              <a:solidFill>
                <a:schemeClr val="tx1"/>
              </a:solidFill>
              <a:latin typeface="ＭＳ Ｐゴシック" panose="020B0600070205080204" pitchFamily="50" charset="-128"/>
              <a:ea typeface="ＭＳ Ｐゴシック" panose="020B0600070205080204" pitchFamily="50" charset="-128"/>
            </a:endParaRPr>
          </a:p>
        </p:txBody>
      </p:sp>
      <p:sp>
        <p:nvSpPr>
          <p:cNvPr id="15" name="角丸四角形 4">
            <a:extLst>
              <a:ext uri="{FF2B5EF4-FFF2-40B4-BE49-F238E27FC236}">
                <a16:creationId xmlns:a16="http://schemas.microsoft.com/office/drawing/2014/main" id="{E83C60AB-6E82-4CF3-9678-C9835A45FED2}"/>
              </a:ext>
            </a:extLst>
          </p:cNvPr>
          <p:cNvSpPr/>
          <p:nvPr/>
        </p:nvSpPr>
        <p:spPr>
          <a:xfrm>
            <a:off x="266342" y="4712073"/>
            <a:ext cx="4068000" cy="900000"/>
          </a:xfrm>
          <a:prstGeom prst="roundRect">
            <a:avLst>
              <a:gd name="adj" fmla="val 0"/>
            </a:avLst>
          </a:prstGeom>
          <a:noFill/>
          <a:ln w="12700">
            <a:noFill/>
            <a:prstDash val="sysDash"/>
          </a:ln>
          <a:effectLst/>
        </p:spPr>
        <p:style>
          <a:lnRef idx="1">
            <a:schemeClr val="accent6"/>
          </a:lnRef>
          <a:fillRef idx="2">
            <a:schemeClr val="accent6"/>
          </a:fillRef>
          <a:effectRef idx="1">
            <a:schemeClr val="accent6"/>
          </a:effectRef>
          <a:fontRef idx="minor">
            <a:schemeClr val="dk1"/>
          </a:fontRef>
        </p:style>
        <p:txBody>
          <a:bodyPr lIns="468000" rIns="0" rtlCol="0" anchor="ctr"/>
          <a:lstStyle/>
          <a:p>
            <a:pPr algn="ctr"/>
            <a:r>
              <a:rPr lang="ja-JP" altLang="en-US" sz="2000" dirty="0">
                <a:solidFill>
                  <a:schemeClr val="tx1"/>
                </a:solidFill>
                <a:latin typeface="ＭＳ Ｐゴシック" panose="020B0600070205080204" pitchFamily="50" charset="-128"/>
              </a:rPr>
              <a:t>日本の財政の現状は</a:t>
            </a:r>
            <a:r>
              <a:rPr lang="en-US" altLang="ja-JP" sz="2000" dirty="0">
                <a:solidFill>
                  <a:schemeClr val="tx1"/>
                </a:solidFill>
                <a:latin typeface="ＭＳ Ｐゴシック" panose="020B0600070205080204" pitchFamily="50" charset="-128"/>
              </a:rPr>
              <a:t/>
            </a:r>
            <a:br>
              <a:rPr lang="en-US" altLang="ja-JP" sz="2000" dirty="0">
                <a:solidFill>
                  <a:schemeClr val="tx1"/>
                </a:solidFill>
                <a:latin typeface="ＭＳ Ｐゴシック" panose="020B0600070205080204" pitchFamily="50" charset="-128"/>
              </a:rPr>
            </a:br>
            <a:r>
              <a:rPr lang="ja-JP" altLang="en-US" sz="2000" dirty="0">
                <a:solidFill>
                  <a:schemeClr val="tx1"/>
                </a:solidFill>
                <a:latin typeface="ＭＳ Ｐゴシック" panose="020B0600070205080204" pitchFamily="50" charset="-128"/>
              </a:rPr>
              <a:t>どうなっているのでしょうか？</a:t>
            </a:r>
            <a:endParaRPr lang="en-US" altLang="ja-JP" sz="2000" dirty="0">
              <a:solidFill>
                <a:schemeClr val="tx1"/>
              </a:solidFill>
              <a:latin typeface="ＭＳ Ｐゴシック" panose="020B0600070205080204" pitchFamily="50" charset="-128"/>
              <a:ea typeface="ＭＳ Ｐゴシック" panose="020B0600070205080204" pitchFamily="50" charset="-128"/>
            </a:endParaRPr>
          </a:p>
        </p:txBody>
      </p:sp>
      <p:sp>
        <p:nvSpPr>
          <p:cNvPr id="16" name="角丸四角形 4">
            <a:extLst>
              <a:ext uri="{FF2B5EF4-FFF2-40B4-BE49-F238E27FC236}">
                <a16:creationId xmlns:a16="http://schemas.microsoft.com/office/drawing/2014/main" id="{7360098D-F051-4A0A-B7B9-33738FE4CED7}"/>
              </a:ext>
            </a:extLst>
          </p:cNvPr>
          <p:cNvSpPr/>
          <p:nvPr/>
        </p:nvSpPr>
        <p:spPr>
          <a:xfrm>
            <a:off x="5076056" y="4712073"/>
            <a:ext cx="3801602" cy="900000"/>
          </a:xfrm>
          <a:prstGeom prst="roundRect">
            <a:avLst>
              <a:gd name="adj" fmla="val 0"/>
            </a:avLst>
          </a:prstGeom>
          <a:noFill/>
          <a:ln w="12700">
            <a:noFill/>
            <a:prstDash val="sysDash"/>
          </a:ln>
          <a:effectLst/>
        </p:spPr>
        <p:style>
          <a:lnRef idx="1">
            <a:schemeClr val="accent6"/>
          </a:lnRef>
          <a:fillRef idx="2">
            <a:schemeClr val="accent6"/>
          </a:fillRef>
          <a:effectRef idx="1">
            <a:schemeClr val="accent6"/>
          </a:effectRef>
          <a:fontRef idx="minor">
            <a:schemeClr val="dk1"/>
          </a:fontRef>
        </p:style>
        <p:txBody>
          <a:bodyPr lIns="0" rIns="468000" rtlCol="0" anchor="ctr"/>
          <a:lstStyle/>
          <a:p>
            <a:pPr algn="ctr"/>
            <a:r>
              <a:rPr lang="ja-JP" altLang="en-US" sz="2000" dirty="0">
                <a:solidFill>
                  <a:schemeClr val="tx1"/>
                </a:solidFill>
                <a:latin typeface="ＭＳ Ｐゴシック" panose="020B0600070205080204" pitchFamily="50" charset="-128"/>
              </a:rPr>
              <a:t>増税をする必要が</a:t>
            </a:r>
            <a:r>
              <a:rPr lang="en-US" altLang="ja-JP" sz="2000" dirty="0">
                <a:solidFill>
                  <a:schemeClr val="tx1"/>
                </a:solidFill>
                <a:latin typeface="ＭＳ Ｐゴシック" panose="020B0600070205080204" pitchFamily="50" charset="-128"/>
              </a:rPr>
              <a:t/>
            </a:r>
            <a:br>
              <a:rPr lang="en-US" altLang="ja-JP" sz="2000" dirty="0">
                <a:solidFill>
                  <a:schemeClr val="tx1"/>
                </a:solidFill>
                <a:latin typeface="ＭＳ Ｐゴシック" panose="020B0600070205080204" pitchFamily="50" charset="-128"/>
              </a:rPr>
            </a:br>
            <a:r>
              <a:rPr lang="ja-JP" altLang="en-US" sz="2000" dirty="0">
                <a:solidFill>
                  <a:schemeClr val="tx1"/>
                </a:solidFill>
                <a:latin typeface="ＭＳ Ｐゴシック" panose="020B0600070205080204" pitchFamily="50" charset="-128"/>
              </a:rPr>
              <a:t>あるのでしょうか？</a:t>
            </a:r>
            <a:endParaRPr lang="en-US" altLang="ja-JP" sz="2000" dirty="0">
              <a:solidFill>
                <a:schemeClr val="tx1"/>
              </a:solidFill>
              <a:latin typeface="ＭＳ Ｐゴシック" panose="020B0600070205080204" pitchFamily="50" charset="-128"/>
              <a:ea typeface="ＭＳ Ｐゴシック" panose="020B0600070205080204" pitchFamily="50" charset="-128"/>
            </a:endParaRPr>
          </a:p>
        </p:txBody>
      </p:sp>
      <p:grpSp>
        <p:nvGrpSpPr>
          <p:cNvPr id="6" name="グループ化 5">
            <a:extLst>
              <a:ext uri="{FF2B5EF4-FFF2-40B4-BE49-F238E27FC236}">
                <a16:creationId xmlns:a16="http://schemas.microsoft.com/office/drawing/2014/main" id="{07F2FB95-E28E-4BD7-B2E9-5472148A8611}"/>
              </a:ext>
            </a:extLst>
          </p:cNvPr>
          <p:cNvGrpSpPr/>
          <p:nvPr/>
        </p:nvGrpSpPr>
        <p:grpSpPr>
          <a:xfrm>
            <a:off x="266342" y="1007999"/>
            <a:ext cx="8611316" cy="2454421"/>
            <a:chOff x="266342" y="1007999"/>
            <a:chExt cx="8611316" cy="2454421"/>
          </a:xfrm>
        </p:grpSpPr>
        <p:sp>
          <p:nvSpPr>
            <p:cNvPr id="4" name="テキスト ボックス 3"/>
            <p:cNvSpPr txBox="1"/>
            <p:nvPr/>
          </p:nvSpPr>
          <p:spPr>
            <a:xfrm>
              <a:off x="266342" y="1007999"/>
              <a:ext cx="8611316" cy="2454421"/>
            </a:xfrm>
            <a:prstGeom prst="rect">
              <a:avLst/>
            </a:prstGeom>
            <a:solidFill>
              <a:schemeClr val="accent6">
                <a:lumMod val="20000"/>
                <a:lumOff val="80000"/>
              </a:schemeClr>
            </a:solidFill>
          </p:spPr>
          <p:txBody>
            <a:bodyPr wrap="square" lIns="72000" tIns="36000" rIns="0" bIns="180000" rtlCol="0" anchor="b">
              <a:noAutofit/>
            </a:bodyPr>
            <a:lstStyle/>
            <a:p>
              <a:pPr>
                <a:spcAft>
                  <a:spcPts val="1000"/>
                </a:spcAft>
              </a:pPr>
              <a:r>
                <a:rPr lang="ja-JP" altLang="en-US" sz="2600" dirty="0">
                  <a:solidFill>
                    <a:schemeClr val="accent6"/>
                  </a:solidFill>
                  <a:latin typeface="ＭＳ Ｐゴシック" panose="020B0600070205080204" pitchFamily="50" charset="-128"/>
                  <a:ea typeface="ＭＳ Ｐゴシック" panose="020B0600070205080204" pitchFamily="50" charset="-128"/>
                </a:rPr>
                <a:t>● </a:t>
              </a:r>
              <a:r>
                <a:rPr lang="ja-JP" altLang="en-US" sz="2600" dirty="0">
                  <a:latin typeface="ＭＳ Ｐゴシック" panose="020B0600070205080204" pitchFamily="50" charset="-128"/>
                </a:rPr>
                <a:t>税金の意義や役割を確認します。</a:t>
              </a:r>
              <a:endParaRPr lang="en-US" altLang="ja-JP" sz="2600" dirty="0">
                <a:latin typeface="ＭＳ Ｐゴシック" panose="020B0600070205080204" pitchFamily="50" charset="-128"/>
              </a:endParaRPr>
            </a:p>
            <a:p>
              <a:pPr>
                <a:spcAft>
                  <a:spcPts val="1000"/>
                </a:spcAft>
              </a:pPr>
              <a:r>
                <a:rPr lang="ja-JP" altLang="en-US" sz="2600" dirty="0">
                  <a:solidFill>
                    <a:schemeClr val="accent6"/>
                  </a:solidFill>
                  <a:latin typeface="ＭＳ Ｐゴシック" panose="020B0600070205080204" pitchFamily="50" charset="-128"/>
                </a:rPr>
                <a:t>●</a:t>
              </a:r>
              <a:r>
                <a:rPr lang="ja-JP" altLang="en-US" sz="2600" dirty="0">
                  <a:solidFill>
                    <a:schemeClr val="accent3">
                      <a:lumMod val="75000"/>
                    </a:schemeClr>
                  </a:solidFill>
                  <a:latin typeface="ＭＳ Ｐゴシック" panose="020B0600070205080204" pitchFamily="50" charset="-128"/>
                </a:rPr>
                <a:t> </a:t>
              </a:r>
              <a:r>
                <a:rPr lang="ja-JP" altLang="en-US" sz="2600" dirty="0">
                  <a:latin typeface="ＭＳ Ｐゴシック" panose="020B0600070205080204" pitchFamily="50" charset="-128"/>
                </a:rPr>
                <a:t>日本の財政の現状を確認します。</a:t>
              </a:r>
              <a:endParaRPr lang="en-US" altLang="ja-JP" sz="2600" dirty="0">
                <a:latin typeface="ＭＳ Ｐゴシック" panose="020B0600070205080204" pitchFamily="50" charset="-128"/>
              </a:endParaRPr>
            </a:p>
            <a:p>
              <a:pPr>
                <a:spcAft>
                  <a:spcPts val="1000"/>
                </a:spcAft>
              </a:pPr>
              <a:r>
                <a:rPr lang="ja-JP" altLang="en-US" sz="2600" dirty="0">
                  <a:solidFill>
                    <a:schemeClr val="accent6"/>
                  </a:solidFill>
                  <a:latin typeface="ＭＳ Ｐゴシック" panose="020B0600070205080204" pitchFamily="50" charset="-128"/>
                </a:rPr>
                <a:t>●</a:t>
              </a:r>
              <a:r>
                <a:rPr lang="ja-JP" altLang="en-US" sz="2600" dirty="0">
                  <a:solidFill>
                    <a:schemeClr val="accent3">
                      <a:lumMod val="75000"/>
                    </a:schemeClr>
                  </a:solidFill>
                  <a:latin typeface="ＭＳ Ｐゴシック" panose="020B0600070205080204" pitchFamily="50" charset="-128"/>
                </a:rPr>
                <a:t> </a:t>
              </a:r>
              <a:r>
                <a:rPr lang="ja-JP" altLang="en-US" sz="2600" dirty="0">
                  <a:latin typeface="ＭＳ Ｐゴシック" panose="020B0600070205080204" pitchFamily="50" charset="-128"/>
                </a:rPr>
                <a:t>模擬選挙を通じて国民主権や民主主義について考えます。</a:t>
              </a:r>
              <a:endParaRPr kumimoji="1" lang="en-US" altLang="ja-JP" sz="2600" dirty="0">
                <a:latin typeface="ＭＳ Ｐゴシック" panose="020B0600070205080204" pitchFamily="50" charset="-128"/>
                <a:ea typeface="ＭＳ Ｐゴシック" panose="020B0600070205080204" pitchFamily="50" charset="-128"/>
              </a:endParaRPr>
            </a:p>
          </p:txBody>
        </p:sp>
        <p:grpSp>
          <p:nvGrpSpPr>
            <p:cNvPr id="2" name="グループ化 1">
              <a:extLst>
                <a:ext uri="{FF2B5EF4-FFF2-40B4-BE49-F238E27FC236}">
                  <a16:creationId xmlns:a16="http://schemas.microsoft.com/office/drawing/2014/main" id="{57FCB359-01E6-4890-AA5C-1900978C2203}"/>
                </a:ext>
              </a:extLst>
            </p:cNvPr>
            <p:cNvGrpSpPr/>
            <p:nvPr/>
          </p:nvGrpSpPr>
          <p:grpSpPr>
            <a:xfrm>
              <a:off x="266342" y="1007999"/>
              <a:ext cx="8611316" cy="2454421"/>
              <a:chOff x="266342" y="1007999"/>
              <a:chExt cx="8611316" cy="2454421"/>
            </a:xfrm>
          </p:grpSpPr>
          <p:sp>
            <p:nvSpPr>
              <p:cNvPr id="7" name="角丸四角形 6"/>
              <p:cNvSpPr/>
              <p:nvPr/>
            </p:nvSpPr>
            <p:spPr>
              <a:xfrm>
                <a:off x="342000" y="1098000"/>
                <a:ext cx="8460000" cy="576000"/>
              </a:xfrm>
              <a:prstGeom prst="roundRect">
                <a:avLst>
                  <a:gd name="adj" fmla="val 0"/>
                </a:avLst>
              </a:prstGeom>
              <a:solidFill>
                <a:schemeClr val="accent6">
                  <a:lumMod val="60000"/>
                  <a:lumOff val="40000"/>
                </a:schemeClr>
              </a:solidFill>
              <a:ln>
                <a:noFill/>
              </a:ln>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vert="horz" lIns="144000" rIns="0" rtlCol="0" anchor="ctr"/>
              <a:lstStyle/>
              <a:p>
                <a:pPr algn="ctr" fontAlgn="ctr"/>
                <a:r>
                  <a:rPr lang="ja-JP" altLang="en-US" sz="2600" dirty="0">
                    <a:solidFill>
                      <a:schemeClr val="tx1"/>
                    </a:solidFill>
                    <a:latin typeface="ＭＳ Ｐゴシック" panose="020B0600070205080204" pitchFamily="50" charset="-128"/>
                  </a:rPr>
                  <a:t>授業の内容</a:t>
                </a:r>
              </a:p>
            </p:txBody>
          </p:sp>
          <p:sp>
            <p:nvSpPr>
              <p:cNvPr id="17" name="角丸四角形 4">
                <a:extLst>
                  <a:ext uri="{FF2B5EF4-FFF2-40B4-BE49-F238E27FC236}">
                    <a16:creationId xmlns:a16="http://schemas.microsoft.com/office/drawing/2014/main" id="{45F1EE61-25AB-4F4B-999C-9E92380D7147}"/>
                  </a:ext>
                </a:extLst>
              </p:cNvPr>
              <p:cNvSpPr/>
              <p:nvPr/>
            </p:nvSpPr>
            <p:spPr>
              <a:xfrm>
                <a:off x="266342" y="1007999"/>
                <a:ext cx="8611316" cy="2454421"/>
              </a:xfrm>
              <a:prstGeom prst="roundRect">
                <a:avLst>
                  <a:gd name="adj" fmla="val 0"/>
                </a:avLst>
              </a:prstGeom>
              <a:noFill/>
              <a:ln w="12700">
                <a:solidFill>
                  <a:schemeClr val="accent6"/>
                </a:solidFill>
                <a:prstDash val="sysDash"/>
              </a:ln>
              <a:effectLst/>
            </p:spPr>
            <p:style>
              <a:lnRef idx="1">
                <a:schemeClr val="accent6"/>
              </a:lnRef>
              <a:fillRef idx="2">
                <a:schemeClr val="accent6"/>
              </a:fillRef>
              <a:effectRef idx="1">
                <a:schemeClr val="accent6"/>
              </a:effectRef>
              <a:fontRef idx="minor">
                <a:schemeClr val="dk1"/>
              </a:fontRef>
            </p:style>
            <p:txBody>
              <a:bodyPr lIns="180000" rIns="180000" rtlCol="0" anchor="ctr"/>
              <a:lstStyle/>
              <a:p>
                <a:endParaRPr lang="ja-JP" altLang="en-US" sz="2400" dirty="0">
                  <a:solidFill>
                    <a:schemeClr val="tx1"/>
                  </a:solidFill>
                  <a:latin typeface="ＭＳ Ｐゴシック" panose="020B0600070205080204" pitchFamily="50" charset="-128"/>
                  <a:ea typeface="ＭＳ Ｐゴシック" panose="020B0600070205080204" pitchFamily="50" charset="-128"/>
                </a:endParaRPr>
              </a:p>
            </p:txBody>
          </p:sp>
        </p:grpSp>
      </p:grpSp>
      <p:grpSp>
        <p:nvGrpSpPr>
          <p:cNvPr id="3" name="グループ化 2">
            <a:extLst>
              <a:ext uri="{FF2B5EF4-FFF2-40B4-BE49-F238E27FC236}">
                <a16:creationId xmlns:a16="http://schemas.microsoft.com/office/drawing/2014/main" id="{EE8A16EB-41FA-4F6E-886D-B82DB8DF6B2F}"/>
              </a:ext>
            </a:extLst>
          </p:cNvPr>
          <p:cNvGrpSpPr/>
          <p:nvPr/>
        </p:nvGrpSpPr>
        <p:grpSpPr>
          <a:xfrm>
            <a:off x="266342" y="3743861"/>
            <a:ext cx="8611316" cy="2840212"/>
            <a:chOff x="266342" y="3743861"/>
            <a:chExt cx="8611316" cy="2840212"/>
          </a:xfrm>
        </p:grpSpPr>
        <p:sp>
          <p:nvSpPr>
            <p:cNvPr id="10" name="角丸四角形 4">
              <a:extLst>
                <a:ext uri="{FF2B5EF4-FFF2-40B4-BE49-F238E27FC236}">
                  <a16:creationId xmlns:a16="http://schemas.microsoft.com/office/drawing/2014/main" id="{EA648274-581B-48FD-A523-CF1802A44B68}"/>
                </a:ext>
              </a:extLst>
            </p:cNvPr>
            <p:cNvSpPr/>
            <p:nvPr/>
          </p:nvSpPr>
          <p:spPr>
            <a:xfrm>
              <a:off x="266342" y="3743861"/>
              <a:ext cx="8611316" cy="972000"/>
            </a:xfrm>
            <a:prstGeom prst="roundRect">
              <a:avLst>
                <a:gd name="adj" fmla="val 0"/>
              </a:avLst>
            </a:prstGeom>
            <a:solidFill>
              <a:schemeClr val="accent3">
                <a:lumMod val="20000"/>
                <a:lumOff val="80000"/>
              </a:schemeClr>
            </a:solidFill>
            <a:ln w="12700">
              <a:noFill/>
              <a:prstDash val="sysDash"/>
            </a:ln>
            <a:effectLst/>
          </p:spPr>
          <p:style>
            <a:lnRef idx="1">
              <a:schemeClr val="accent6"/>
            </a:lnRef>
            <a:fillRef idx="2">
              <a:schemeClr val="accent6"/>
            </a:fillRef>
            <a:effectRef idx="1">
              <a:schemeClr val="accent6"/>
            </a:effectRef>
            <a:fontRef idx="minor">
              <a:schemeClr val="dk1"/>
            </a:fontRef>
          </p:style>
          <p:txBody>
            <a:bodyPr lIns="180000" rIns="180000" rtlCol="0" anchor="ctr"/>
            <a:lstStyle/>
            <a:p>
              <a:pPr algn="ctr"/>
              <a:r>
                <a:rPr lang="ja-JP" altLang="en-US" sz="2000" dirty="0">
                  <a:solidFill>
                    <a:schemeClr val="tx1"/>
                  </a:solidFill>
                  <a:latin typeface="ＭＳ Ｐゴシック" panose="020B0600070205080204" pitchFamily="50" charset="-128"/>
                </a:rPr>
                <a:t>今、日本は少子高齢化で社会保障費が増大していることもあり、</a:t>
              </a:r>
              <a:r>
                <a:rPr lang="en-US" altLang="ja-JP" sz="2000" dirty="0">
                  <a:solidFill>
                    <a:schemeClr val="tx1"/>
                  </a:solidFill>
                  <a:latin typeface="ＭＳ Ｐゴシック" panose="020B0600070205080204" pitchFamily="50" charset="-128"/>
                </a:rPr>
                <a:t/>
              </a:r>
              <a:br>
                <a:rPr lang="en-US" altLang="ja-JP" sz="2000" dirty="0">
                  <a:solidFill>
                    <a:schemeClr val="tx1"/>
                  </a:solidFill>
                  <a:latin typeface="ＭＳ Ｐゴシック" panose="020B0600070205080204" pitchFamily="50" charset="-128"/>
                </a:rPr>
              </a:br>
              <a:r>
                <a:rPr lang="ja-JP" altLang="en-US" sz="2000" dirty="0">
                  <a:solidFill>
                    <a:schemeClr val="tx1"/>
                  </a:solidFill>
                  <a:latin typeface="ＭＳ Ｐゴシック" panose="020B0600070205080204" pitchFamily="50" charset="-128"/>
                </a:rPr>
                <a:t>財政の再建が問題となっています。</a:t>
              </a:r>
            </a:p>
          </p:txBody>
        </p:sp>
        <p:sp>
          <p:nvSpPr>
            <p:cNvPr id="5" name="角丸四角形 4"/>
            <p:cNvSpPr/>
            <p:nvPr/>
          </p:nvSpPr>
          <p:spPr>
            <a:xfrm>
              <a:off x="266342" y="3743861"/>
              <a:ext cx="8611316" cy="2840212"/>
            </a:xfrm>
            <a:prstGeom prst="roundRect">
              <a:avLst>
                <a:gd name="adj" fmla="val 0"/>
              </a:avLst>
            </a:prstGeom>
            <a:noFill/>
            <a:ln w="12700">
              <a:solidFill>
                <a:schemeClr val="accent3">
                  <a:lumMod val="40000"/>
                  <a:lumOff val="60000"/>
                </a:schemeClr>
              </a:solidFill>
              <a:prstDash val="sysDot"/>
            </a:ln>
            <a:effectLst/>
          </p:spPr>
          <p:style>
            <a:lnRef idx="1">
              <a:schemeClr val="accent6"/>
            </a:lnRef>
            <a:fillRef idx="2">
              <a:schemeClr val="accent6"/>
            </a:fillRef>
            <a:effectRef idx="1">
              <a:schemeClr val="accent6"/>
            </a:effectRef>
            <a:fontRef idx="minor">
              <a:schemeClr val="dk1"/>
            </a:fontRef>
          </p:style>
          <p:txBody>
            <a:bodyPr lIns="180000" rIns="180000" rtlCol="0" anchor="ctr"/>
            <a:lstStyle/>
            <a:p>
              <a:endParaRPr lang="ja-JP" altLang="en-US" sz="2400" dirty="0">
                <a:solidFill>
                  <a:schemeClr val="tx1"/>
                </a:solidFill>
                <a:latin typeface="ＭＳ Ｐゴシック" panose="020B0600070205080204" pitchFamily="50" charset="-128"/>
                <a:ea typeface="ＭＳ Ｐゴシック" panose="020B0600070205080204" pitchFamily="50" charset="-128"/>
              </a:endParaRPr>
            </a:p>
          </p:txBody>
        </p:sp>
      </p:grpSp>
      <p:pic>
        <p:nvPicPr>
          <p:cNvPr id="8" name="Picture 2" descr="考える・悩む・疑問"/>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8154" y="4622963"/>
            <a:ext cx="751056" cy="1080286"/>
          </a:xfrm>
          <a:prstGeom prst="rect">
            <a:avLst/>
          </a:prstGeom>
          <a:noFill/>
        </p:spPr>
      </p:pic>
      <p:sp>
        <p:nvSpPr>
          <p:cNvPr id="14" name="テキスト ボックス 4">
            <a:extLst>
              <a:ext uri="{FF2B5EF4-FFF2-40B4-BE49-F238E27FC236}">
                <a16:creationId xmlns:a16="http://schemas.microsoft.com/office/drawing/2014/main" id="{A417F5B1-09F1-4967-B971-43A31C2032EA}"/>
              </a:ext>
            </a:extLst>
          </p:cNvPr>
          <p:cNvSpPr txBox="1"/>
          <p:nvPr/>
        </p:nvSpPr>
        <p:spPr>
          <a:xfrm>
            <a:off x="0" y="0"/>
            <a:ext cx="9072000" cy="720000"/>
          </a:xfrm>
          <a:prstGeom prst="rect">
            <a:avLst/>
          </a:prstGeom>
          <a:noFill/>
          <a:effectLst/>
        </p:spPr>
        <p:txBody>
          <a:bodyPr wrap="square" lIns="252000" rtlCol="0"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ctr"/>
            <a:r>
              <a:rPr lang="ja-JP" altLang="en-US" sz="2800" dirty="0">
                <a:latin typeface="ＭＳ Ｐゴシック" panose="020B0600070205080204" pitchFamily="50" charset="-128"/>
              </a:rPr>
              <a:t>はじめに</a:t>
            </a:r>
          </a:p>
        </p:txBody>
      </p:sp>
    </p:spTree>
    <p:extLst>
      <p:ext uri="{BB962C8B-B14F-4D97-AF65-F5344CB8AC3E}">
        <p14:creationId xmlns:p14="http://schemas.microsoft.com/office/powerpoint/2010/main" val="3527830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G:\11広報部\12租税教室\05 租税教育モデルテキスト\平成24年度　租税教室モデルテキスト\新高校生用モデルテキスト\99その他\新高校生用イラスト\フリー素材（高速オフセット提供）\イラスト72.jpg">
            <a:extLst>
              <a:ext uri="{FF2B5EF4-FFF2-40B4-BE49-F238E27FC236}">
                <a16:creationId xmlns:a16="http://schemas.microsoft.com/office/drawing/2014/main" id="{EE8D7FD7-DEA7-4111-9B5C-E61E97D544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326674"/>
            <a:ext cx="3681282" cy="2687645"/>
          </a:xfrm>
          <a:prstGeom prst="rect">
            <a:avLst/>
          </a:prstGeom>
          <a:noFill/>
          <a:extLst>
            <a:ext uri="{909E8E84-426E-40DD-AFC4-6F175D3DCCD1}">
              <a14:hiddenFill xmlns:a14="http://schemas.microsoft.com/office/drawing/2010/main">
                <a:solidFill>
                  <a:srgbClr val="FFFFFF"/>
                </a:solidFill>
              </a14:hiddenFill>
            </a:ext>
          </a:extLst>
        </p:spPr>
      </p:pic>
      <p:sp>
        <p:nvSpPr>
          <p:cNvPr id="8" name="右矢印 7"/>
          <p:cNvSpPr/>
          <p:nvPr/>
        </p:nvSpPr>
        <p:spPr>
          <a:xfrm>
            <a:off x="3510000" y="1509370"/>
            <a:ext cx="2124000" cy="1008000"/>
          </a:xfrm>
          <a:prstGeom prst="rightArrow">
            <a:avLst/>
          </a:prstGeom>
          <a:solidFill>
            <a:schemeClr val="accent6"/>
          </a:solidFill>
          <a:ln w="6350">
            <a:noFill/>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fontAlgn="ctr"/>
            <a:r>
              <a:rPr kumimoji="1" lang="ja-JP" altLang="en-US" sz="2800" dirty="0">
                <a:solidFill>
                  <a:schemeClr val="tx1"/>
                </a:solidFill>
                <a:latin typeface="ＭＳ Ｐゴシック" panose="020B0600070205080204" pitchFamily="50" charset="-128"/>
                <a:ea typeface="ＭＳ Ｐゴシック" panose="020B0600070205080204" pitchFamily="50" charset="-128"/>
              </a:rPr>
              <a:t>税金</a:t>
            </a:r>
          </a:p>
        </p:txBody>
      </p:sp>
      <p:sp>
        <p:nvSpPr>
          <p:cNvPr id="9" name="左矢印 8"/>
          <p:cNvSpPr/>
          <p:nvPr/>
        </p:nvSpPr>
        <p:spPr>
          <a:xfrm>
            <a:off x="3510000" y="2823623"/>
            <a:ext cx="2124000" cy="1008000"/>
          </a:xfrm>
          <a:prstGeom prst="leftArrow">
            <a:avLst/>
          </a:prstGeom>
          <a:solidFill>
            <a:schemeClr val="accent6">
              <a:lumMod val="60000"/>
              <a:lumOff val="40000"/>
            </a:schemeClr>
          </a:solidFill>
          <a:ln w="6350">
            <a:noFill/>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fontAlgn="ctr"/>
            <a:r>
              <a:rPr lang="ja-JP" altLang="en-US" sz="2600" spc="-300" dirty="0">
                <a:solidFill>
                  <a:schemeClr val="tx1"/>
                </a:solidFill>
                <a:latin typeface="ＭＳ Ｐゴシック" panose="020B0600070205080204" pitchFamily="50" charset="-128"/>
                <a:ea typeface="ＭＳ Ｐゴシック" panose="020B0600070205080204" pitchFamily="50" charset="-128"/>
              </a:rPr>
              <a:t>公共</a:t>
            </a:r>
            <a:r>
              <a:rPr kumimoji="1" lang="ja-JP" altLang="en-US" sz="2600" spc="-300" dirty="0">
                <a:solidFill>
                  <a:schemeClr val="tx1"/>
                </a:solidFill>
                <a:latin typeface="ＭＳ Ｐゴシック" panose="020B0600070205080204" pitchFamily="50" charset="-128"/>
                <a:ea typeface="ＭＳ Ｐゴシック" panose="020B0600070205080204" pitchFamily="50" charset="-128"/>
              </a:rPr>
              <a:t>サービス</a:t>
            </a:r>
          </a:p>
        </p:txBody>
      </p:sp>
      <p:sp>
        <p:nvSpPr>
          <p:cNvPr id="52" name="角丸四角形 51"/>
          <p:cNvSpPr/>
          <p:nvPr/>
        </p:nvSpPr>
        <p:spPr>
          <a:xfrm>
            <a:off x="432000" y="4530939"/>
            <a:ext cx="8280000" cy="1922397"/>
          </a:xfrm>
          <a:prstGeom prst="roundRect">
            <a:avLst>
              <a:gd name="adj" fmla="val 0"/>
            </a:avLst>
          </a:prstGeom>
          <a:solidFill>
            <a:schemeClr val="accent6">
              <a:lumMod val="20000"/>
              <a:lumOff val="80000"/>
            </a:schemeClr>
          </a:solidFill>
          <a:ln w="12700" cap="sq">
            <a:solidFill>
              <a:schemeClr val="accent6"/>
            </a:solidFill>
            <a:prstDash val="sysDash"/>
            <a:miter lim="800000"/>
          </a:ln>
        </p:spPr>
        <p:style>
          <a:lnRef idx="2">
            <a:schemeClr val="accent2"/>
          </a:lnRef>
          <a:fillRef idx="1">
            <a:schemeClr val="lt1"/>
          </a:fillRef>
          <a:effectRef idx="0">
            <a:schemeClr val="accent2"/>
          </a:effectRef>
          <a:fontRef idx="minor">
            <a:schemeClr val="dk1"/>
          </a:fontRef>
        </p:style>
        <p:txBody>
          <a:bodyPr rtlCol="0" anchor="ctr"/>
          <a:lstStyle/>
          <a:p>
            <a:pPr algn="ctr" fontAlgn="ctr">
              <a:spcAft>
                <a:spcPts val="600"/>
              </a:spcAft>
            </a:pPr>
            <a:r>
              <a:rPr lang="ja-JP" altLang="en-US" sz="2400" dirty="0">
                <a:solidFill>
                  <a:schemeClr val="tx1"/>
                </a:solidFill>
                <a:latin typeface="ＭＳ Ｐゴシック" panose="020B0600070205080204" pitchFamily="50" charset="-128"/>
                <a:ea typeface="ＭＳ Ｐゴシック" panose="020B0600070205080204" pitchFamily="50" charset="-128"/>
              </a:rPr>
              <a:t>国や地方公共団体は、民間では供給されにくい</a:t>
            </a:r>
            <a:r>
              <a:rPr lang="en-US" altLang="ja-JP" sz="2400" dirty="0">
                <a:solidFill>
                  <a:schemeClr val="tx1"/>
                </a:solidFill>
                <a:latin typeface="ＭＳ Ｐゴシック" panose="020B0600070205080204" pitchFamily="50" charset="-128"/>
                <a:ea typeface="ＭＳ Ｐゴシック" panose="020B0600070205080204" pitchFamily="50" charset="-128"/>
              </a:rPr>
              <a:t/>
            </a:r>
            <a:br>
              <a:rPr lang="en-US" altLang="ja-JP" sz="2400" dirty="0">
                <a:solidFill>
                  <a:schemeClr val="tx1"/>
                </a:solidFill>
                <a:latin typeface="ＭＳ Ｐゴシック" panose="020B0600070205080204" pitchFamily="50" charset="-128"/>
                <a:ea typeface="ＭＳ Ｐゴシック" panose="020B0600070205080204" pitchFamily="50" charset="-128"/>
              </a:rPr>
            </a:br>
            <a:r>
              <a:rPr lang="ja-JP" altLang="en-US" sz="2400" dirty="0">
                <a:solidFill>
                  <a:schemeClr val="tx1"/>
                </a:solidFill>
                <a:latin typeface="ＭＳ Ｐゴシック" panose="020B0600070205080204" pitchFamily="50" charset="-128"/>
                <a:ea typeface="ＭＳ Ｐゴシック" panose="020B0600070205080204" pitchFamily="50" charset="-128"/>
              </a:rPr>
              <a:t>公共的なサービスを提供するために膨大な資金が必要です。</a:t>
            </a:r>
            <a:endParaRPr lang="en-US" altLang="ja-JP" sz="2400" dirty="0">
              <a:solidFill>
                <a:schemeClr val="tx1"/>
              </a:solidFill>
              <a:latin typeface="ＭＳ Ｐゴシック" panose="020B0600070205080204" pitchFamily="50" charset="-128"/>
              <a:ea typeface="ＭＳ Ｐゴシック" panose="020B0600070205080204" pitchFamily="50" charset="-128"/>
            </a:endParaRPr>
          </a:p>
          <a:p>
            <a:pPr algn="ctr" fontAlgn="ctr"/>
            <a:r>
              <a:rPr kumimoji="1" lang="ja-JP" altLang="en-US" sz="2400" dirty="0">
                <a:solidFill>
                  <a:schemeClr val="tx1"/>
                </a:solidFill>
                <a:latin typeface="ＭＳ Ｐゴシック" panose="020B0600070205080204" pitchFamily="50" charset="-128"/>
                <a:ea typeface="ＭＳ Ｐゴシック" panose="020B0600070205080204" pitchFamily="50" charset="-128"/>
              </a:rPr>
              <a:t>その資金が </a:t>
            </a:r>
            <a:r>
              <a:rPr kumimoji="1" lang="ja-JP" altLang="en-US" sz="3600" dirty="0">
                <a:solidFill>
                  <a:srgbClr val="FF0000"/>
                </a:solidFill>
                <a:latin typeface="ＭＳ Ｐゴシック" panose="020B0600070205080204" pitchFamily="50" charset="-128"/>
                <a:ea typeface="ＭＳ Ｐゴシック" panose="020B0600070205080204" pitchFamily="50" charset="-128"/>
              </a:rPr>
              <a:t>「税金」</a:t>
            </a:r>
            <a:r>
              <a:rPr kumimoji="1" lang="ja-JP" altLang="en-US" sz="2400" dirty="0">
                <a:solidFill>
                  <a:srgbClr val="FF0000"/>
                </a:solidFill>
                <a:latin typeface="ＭＳ Ｐゴシック" panose="020B0600070205080204" pitchFamily="50" charset="-128"/>
                <a:ea typeface="ＭＳ Ｐゴシック" panose="020B0600070205080204" pitchFamily="50" charset="-128"/>
              </a:rPr>
              <a:t> </a:t>
            </a:r>
            <a:r>
              <a:rPr kumimoji="1" lang="ja-JP" altLang="en-US" sz="2400" dirty="0">
                <a:solidFill>
                  <a:schemeClr val="tx1"/>
                </a:solidFill>
                <a:latin typeface="ＭＳ Ｐゴシック" panose="020B0600070205080204" pitchFamily="50" charset="-128"/>
                <a:ea typeface="ＭＳ Ｐゴシック" panose="020B0600070205080204" pitchFamily="50" charset="-128"/>
              </a:rPr>
              <a:t>です。</a:t>
            </a:r>
          </a:p>
        </p:txBody>
      </p:sp>
      <p:sp>
        <p:nvSpPr>
          <p:cNvPr id="2" name="スライド番号プレースホルダー 1"/>
          <p:cNvSpPr>
            <a:spLocks noGrp="1"/>
          </p:cNvSpPr>
          <p:nvPr>
            <p:ph type="sldNum" sz="quarter" idx="12"/>
          </p:nvPr>
        </p:nvSpPr>
        <p:spPr/>
        <p:txBody>
          <a:bodyPr/>
          <a:lstStyle/>
          <a:p>
            <a:fld id="{0476FAA8-B280-4704-A56B-08FA04A964B6}" type="slidenum">
              <a:rPr kumimoji="1" lang="ja-JP" altLang="en-US" smtClean="0"/>
              <a:pPr/>
              <a:t>3</a:t>
            </a:fld>
            <a:endParaRPr kumimoji="1" lang="ja-JP" altLang="en-US"/>
          </a:p>
        </p:txBody>
      </p:sp>
      <p:graphicFrame>
        <p:nvGraphicFramePr>
          <p:cNvPr id="13" name="図表 12">
            <a:extLst>
              <a:ext uri="{FF2B5EF4-FFF2-40B4-BE49-F238E27FC236}">
                <a16:creationId xmlns:a16="http://schemas.microsoft.com/office/drawing/2014/main" id="{5A946458-745D-4D12-910A-93F0AE871AED}"/>
              </a:ext>
            </a:extLst>
          </p:cNvPr>
          <p:cNvGraphicFramePr/>
          <p:nvPr>
            <p:extLst>
              <p:ext uri="{D42A27DB-BD31-4B8C-83A1-F6EECF244321}">
                <p14:modId xmlns:p14="http://schemas.microsoft.com/office/powerpoint/2010/main" val="1109277588"/>
              </p:ext>
            </p:extLst>
          </p:nvPr>
        </p:nvGraphicFramePr>
        <p:xfrm>
          <a:off x="5454675" y="1124744"/>
          <a:ext cx="3509813" cy="30915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テキスト ボックス 4">
            <a:extLst>
              <a:ext uri="{FF2B5EF4-FFF2-40B4-BE49-F238E27FC236}">
                <a16:creationId xmlns:a16="http://schemas.microsoft.com/office/drawing/2014/main" id="{390C1A61-76F7-4AB4-90E7-B7F669ED69EA}"/>
              </a:ext>
            </a:extLst>
          </p:cNvPr>
          <p:cNvSpPr txBox="1"/>
          <p:nvPr/>
        </p:nvSpPr>
        <p:spPr>
          <a:xfrm>
            <a:off x="0" y="0"/>
            <a:ext cx="9072000" cy="720000"/>
          </a:xfrm>
          <a:prstGeom prst="rect">
            <a:avLst/>
          </a:prstGeom>
          <a:noFill/>
          <a:effectLst/>
        </p:spPr>
        <p:txBody>
          <a:bodyPr wrap="square" lIns="252000" rtlCol="0"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ctr"/>
            <a:r>
              <a:rPr lang="ja-JP" altLang="en-US" sz="2800" dirty="0">
                <a:latin typeface="ＭＳ Ｐゴシック" panose="020B0600070205080204" pitchFamily="50" charset="-128"/>
              </a:rPr>
              <a:t>どうして税金が必要なんだろう？</a:t>
            </a:r>
            <a:endParaRPr lang="ja-JP" altLang="en-US" sz="28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117266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16" presetClass="entr" presetSubtype="37"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outVertical)">
                                      <p:cBhvr>
                                        <p:cTn id="15" dur="500"/>
                                        <p:tgtEl>
                                          <p:spTgt spid="13"/>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righ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grpId="0" nodeType="click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barn(outVertical)">
                                      <p:cBhvr>
                                        <p:cTn id="2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52" grpId="0" animBg="1"/>
      <p:bldGraphic spid="13"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角丸四角形 18"/>
          <p:cNvSpPr/>
          <p:nvPr/>
        </p:nvSpPr>
        <p:spPr>
          <a:xfrm>
            <a:off x="827584" y="3240280"/>
            <a:ext cx="8136903" cy="511320"/>
          </a:xfrm>
          <a:prstGeom prst="roundRect">
            <a:avLst>
              <a:gd name="adj" fmla="val 0"/>
            </a:avLst>
          </a:prstGeom>
          <a:solidFill>
            <a:srgbClr val="D3ECB9"/>
          </a:solidFill>
          <a:ln w="12700">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ja-JP" altLang="en-US" dirty="0">
                <a:solidFill>
                  <a:schemeClr val="tx1"/>
                </a:solidFill>
                <a:latin typeface="ＭＳ ゴシック" pitchFamily="49" charset="-128"/>
                <a:ea typeface="ＭＳ ゴシック" pitchFamily="49" charset="-128"/>
              </a:rPr>
              <a:t>直接税は</a:t>
            </a:r>
            <a:r>
              <a:rPr lang="ja-JP" altLang="en-US" dirty="0">
                <a:solidFill>
                  <a:srgbClr val="FF0000"/>
                </a:solidFill>
                <a:latin typeface="ＭＳ ゴシック" pitchFamily="49" charset="-128"/>
                <a:ea typeface="ＭＳ ゴシック" pitchFamily="49" charset="-128"/>
              </a:rPr>
              <a:t>税金の負担者</a:t>
            </a:r>
            <a:r>
              <a:rPr lang="ja-JP" altLang="en-US" dirty="0">
                <a:solidFill>
                  <a:schemeClr val="tx1"/>
                </a:solidFill>
                <a:latin typeface="ＭＳ ゴシック" pitchFamily="49" charset="-128"/>
                <a:ea typeface="ＭＳ ゴシック" pitchFamily="49" charset="-128"/>
              </a:rPr>
              <a:t>と税金を払う義務を負った</a:t>
            </a:r>
            <a:r>
              <a:rPr lang="ja-JP" altLang="en-US" dirty="0">
                <a:solidFill>
                  <a:srgbClr val="FF0000"/>
                </a:solidFill>
                <a:latin typeface="ＭＳ ゴシック" pitchFamily="49" charset="-128"/>
                <a:ea typeface="ＭＳ ゴシック" pitchFamily="49" charset="-128"/>
              </a:rPr>
              <a:t>納税義務者</a:t>
            </a:r>
            <a:r>
              <a:rPr lang="ja-JP" altLang="en-US" dirty="0">
                <a:solidFill>
                  <a:schemeClr val="tx1"/>
                </a:solidFill>
                <a:latin typeface="ＭＳ ゴシック" pitchFamily="49" charset="-128"/>
                <a:ea typeface="ＭＳ ゴシック" pitchFamily="49" charset="-128"/>
              </a:rPr>
              <a:t>が</a:t>
            </a:r>
            <a:r>
              <a:rPr lang="ja-JP" altLang="en-US" dirty="0">
                <a:solidFill>
                  <a:srgbClr val="FF0000"/>
                </a:solidFill>
                <a:latin typeface="ＭＳ ゴシック" pitchFamily="49" charset="-128"/>
                <a:ea typeface="ＭＳ ゴシック" pitchFamily="49" charset="-128"/>
              </a:rPr>
              <a:t>同じ</a:t>
            </a:r>
            <a:r>
              <a:rPr lang="ja-JP" altLang="en-US" dirty="0">
                <a:solidFill>
                  <a:schemeClr val="tx1"/>
                </a:solidFill>
                <a:latin typeface="ＭＳ ゴシック" pitchFamily="49" charset="-128"/>
                <a:ea typeface="ＭＳ ゴシック" pitchFamily="49" charset="-128"/>
              </a:rPr>
              <a:t>税金</a:t>
            </a:r>
            <a:endParaRPr kumimoji="1" lang="ja-JP" altLang="en-US" dirty="0">
              <a:solidFill>
                <a:schemeClr val="tx1"/>
              </a:solidFill>
              <a:latin typeface="ＭＳ ゴシック" pitchFamily="49" charset="-128"/>
              <a:ea typeface="ＭＳ ゴシック" pitchFamily="49" charset="-128"/>
            </a:endParaRPr>
          </a:p>
        </p:txBody>
      </p:sp>
      <p:sp>
        <p:nvSpPr>
          <p:cNvPr id="2" name="スライド番号プレースホルダー 1"/>
          <p:cNvSpPr>
            <a:spLocks noGrp="1"/>
          </p:cNvSpPr>
          <p:nvPr>
            <p:ph type="sldNum" sz="quarter" idx="12"/>
          </p:nvPr>
        </p:nvSpPr>
        <p:spPr>
          <a:xfrm>
            <a:off x="7035118" y="6486797"/>
            <a:ext cx="2133600" cy="365125"/>
          </a:xfrm>
        </p:spPr>
        <p:txBody>
          <a:bodyPr/>
          <a:lstStyle/>
          <a:p>
            <a:fld id="{0476FAA8-B280-4704-A56B-08FA04A964B6}" type="slidenum">
              <a:rPr kumimoji="1" lang="ja-JP" altLang="en-US" smtClean="0"/>
              <a:pPr/>
              <a:t>4</a:t>
            </a:fld>
            <a:endParaRPr kumimoji="1" lang="ja-JP" altLang="en-US" dirty="0"/>
          </a:p>
        </p:txBody>
      </p:sp>
      <p:sp>
        <p:nvSpPr>
          <p:cNvPr id="25" name="AutoShape 3"/>
          <p:cNvSpPr>
            <a:spLocks noChangeArrowheads="1"/>
          </p:cNvSpPr>
          <p:nvPr/>
        </p:nvSpPr>
        <p:spPr bwMode="auto">
          <a:xfrm>
            <a:off x="179513" y="1133988"/>
            <a:ext cx="719137" cy="2232025"/>
          </a:xfrm>
          <a:prstGeom prst="roundRect">
            <a:avLst>
              <a:gd name="adj" fmla="val 16667"/>
            </a:avLst>
          </a:prstGeom>
          <a:solidFill>
            <a:srgbClr val="92D050"/>
          </a:solidFill>
          <a:ln>
            <a:headEnd/>
            <a:tailEnd/>
          </a:ln>
        </p:spPr>
        <p:style>
          <a:lnRef idx="1">
            <a:schemeClr val="accent2"/>
          </a:lnRef>
          <a:fillRef idx="2">
            <a:schemeClr val="accent2"/>
          </a:fillRef>
          <a:effectRef idx="1">
            <a:schemeClr val="accent2"/>
          </a:effectRef>
          <a:fontRef idx="minor">
            <a:schemeClr val="dk1"/>
          </a:fontRef>
        </p:style>
        <p:txBody>
          <a:bodyPr vert="eaVert" wrap="none" anchor="ctr"/>
          <a:lstStyle/>
          <a:p>
            <a:pPr algn="ctr" fontAlgn="ctr"/>
            <a:r>
              <a:rPr lang="ja-JP" altLang="en-US" sz="4400" dirty="0">
                <a:solidFill>
                  <a:schemeClr val="tx1"/>
                </a:solidFill>
                <a:ea typeface="HG丸ｺﾞｼｯｸM-PRO" pitchFamily="50" charset="-128"/>
              </a:rPr>
              <a:t>直接税</a:t>
            </a:r>
          </a:p>
        </p:txBody>
      </p:sp>
      <p:sp>
        <p:nvSpPr>
          <p:cNvPr id="8" name="角丸四角形 7"/>
          <p:cNvSpPr/>
          <p:nvPr/>
        </p:nvSpPr>
        <p:spPr>
          <a:xfrm>
            <a:off x="827584" y="3830457"/>
            <a:ext cx="8136000" cy="511200"/>
          </a:xfrm>
          <a:prstGeom prst="roundRect">
            <a:avLst>
              <a:gd name="adj" fmla="val 0"/>
            </a:avLst>
          </a:prstGeom>
          <a:solidFill>
            <a:srgbClr val="E2F2F6"/>
          </a:solidFill>
          <a:ln w="12700">
            <a:solidFill>
              <a:srgbClr val="B7DEE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ja-JP" altLang="en-US" dirty="0">
                <a:solidFill>
                  <a:schemeClr val="tx1"/>
                </a:solidFill>
                <a:latin typeface="ＭＳ ゴシック" pitchFamily="49" charset="-128"/>
                <a:ea typeface="ＭＳ ゴシック" pitchFamily="49" charset="-128"/>
              </a:rPr>
              <a:t>間接税は</a:t>
            </a:r>
            <a:r>
              <a:rPr lang="ja-JP" altLang="en-US" dirty="0">
                <a:solidFill>
                  <a:srgbClr val="FF0000"/>
                </a:solidFill>
                <a:latin typeface="ＭＳ ゴシック" pitchFamily="49" charset="-128"/>
                <a:ea typeface="ＭＳ ゴシック" pitchFamily="49" charset="-128"/>
              </a:rPr>
              <a:t>税金の負担者</a:t>
            </a:r>
            <a:r>
              <a:rPr lang="ja-JP" altLang="en-US" dirty="0">
                <a:solidFill>
                  <a:schemeClr val="tx1"/>
                </a:solidFill>
                <a:latin typeface="ＭＳ ゴシック" pitchFamily="49" charset="-128"/>
                <a:ea typeface="ＭＳ ゴシック" pitchFamily="49" charset="-128"/>
              </a:rPr>
              <a:t>と</a:t>
            </a:r>
            <a:r>
              <a:rPr lang="ja-JP" altLang="en-US" dirty="0">
                <a:solidFill>
                  <a:srgbClr val="FF0000"/>
                </a:solidFill>
                <a:latin typeface="ＭＳ ゴシック" pitchFamily="49" charset="-128"/>
                <a:ea typeface="ＭＳ ゴシック" pitchFamily="49" charset="-128"/>
              </a:rPr>
              <a:t>納税義務者</a:t>
            </a:r>
            <a:r>
              <a:rPr lang="ja-JP" altLang="en-US" dirty="0">
                <a:solidFill>
                  <a:schemeClr val="tx1"/>
                </a:solidFill>
                <a:latin typeface="ＭＳ ゴシック" pitchFamily="49" charset="-128"/>
                <a:ea typeface="ＭＳ ゴシック" pitchFamily="49" charset="-128"/>
              </a:rPr>
              <a:t>が</a:t>
            </a:r>
            <a:r>
              <a:rPr lang="ja-JP" altLang="en-US" dirty="0">
                <a:solidFill>
                  <a:srgbClr val="FF0000"/>
                </a:solidFill>
                <a:latin typeface="ＭＳ ゴシック" pitchFamily="49" charset="-128"/>
                <a:ea typeface="ＭＳ ゴシック" pitchFamily="49" charset="-128"/>
              </a:rPr>
              <a:t>一致しない</a:t>
            </a:r>
            <a:r>
              <a:rPr lang="ja-JP" altLang="en-US" dirty="0">
                <a:solidFill>
                  <a:schemeClr val="tx1"/>
                </a:solidFill>
                <a:latin typeface="ＭＳ ゴシック" pitchFamily="49" charset="-128"/>
                <a:ea typeface="ＭＳ ゴシック" pitchFamily="49" charset="-128"/>
              </a:rPr>
              <a:t>ことが予定されている税金</a:t>
            </a:r>
            <a:endParaRPr kumimoji="1" lang="ja-JP" altLang="en-US" dirty="0">
              <a:solidFill>
                <a:schemeClr val="tx1"/>
              </a:solidFill>
              <a:latin typeface="ＭＳ ゴシック" pitchFamily="49" charset="-128"/>
              <a:ea typeface="ＭＳ ゴシック" pitchFamily="49" charset="-128"/>
            </a:endParaRPr>
          </a:p>
        </p:txBody>
      </p:sp>
      <p:sp>
        <p:nvSpPr>
          <p:cNvPr id="26" name="AutoShape 4"/>
          <p:cNvSpPr>
            <a:spLocks noChangeArrowheads="1"/>
          </p:cNvSpPr>
          <p:nvPr/>
        </p:nvSpPr>
        <p:spPr bwMode="auto">
          <a:xfrm>
            <a:off x="179512" y="4137375"/>
            <a:ext cx="719138" cy="2381250"/>
          </a:xfrm>
          <a:prstGeom prst="roundRect">
            <a:avLst>
              <a:gd name="adj" fmla="val 16667"/>
            </a:avLst>
          </a:prstGeom>
          <a:solidFill>
            <a:schemeClr val="accent5">
              <a:lumMod val="40000"/>
              <a:lumOff val="60000"/>
            </a:schemeClr>
          </a:solidFill>
          <a:ln>
            <a:headEnd/>
            <a:tailEnd/>
          </a:ln>
        </p:spPr>
        <p:style>
          <a:lnRef idx="1">
            <a:schemeClr val="accent1"/>
          </a:lnRef>
          <a:fillRef idx="2">
            <a:schemeClr val="accent1"/>
          </a:fillRef>
          <a:effectRef idx="1">
            <a:schemeClr val="accent1"/>
          </a:effectRef>
          <a:fontRef idx="minor">
            <a:schemeClr val="dk1"/>
          </a:fontRef>
        </p:style>
        <p:txBody>
          <a:bodyPr vert="eaVert" wrap="none" anchor="ctr"/>
          <a:lstStyle/>
          <a:p>
            <a:pPr algn="ctr" fontAlgn="ctr"/>
            <a:r>
              <a:rPr lang="ja-JP" altLang="en-US" sz="4400" dirty="0">
                <a:solidFill>
                  <a:schemeClr val="tx1"/>
                </a:solidFill>
                <a:ea typeface="HG丸ｺﾞｼｯｸM-PRO" pitchFamily="50" charset="-128"/>
              </a:rPr>
              <a:t>間接税</a:t>
            </a:r>
          </a:p>
        </p:txBody>
      </p:sp>
      <p:cxnSp>
        <p:nvCxnSpPr>
          <p:cNvPr id="5" name="直線コネクタ 4"/>
          <p:cNvCxnSpPr/>
          <p:nvPr/>
        </p:nvCxnSpPr>
        <p:spPr>
          <a:xfrm>
            <a:off x="0" y="3791029"/>
            <a:ext cx="9144000" cy="0"/>
          </a:xfrm>
          <a:prstGeom prst="line">
            <a:avLst/>
          </a:prstGeom>
          <a:ln w="12700">
            <a:solidFill>
              <a:schemeClr val="accent6">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pic>
        <p:nvPicPr>
          <p:cNvPr id="13" name="図 12">
            <a:extLst>
              <a:ext uri="{FF2B5EF4-FFF2-40B4-BE49-F238E27FC236}">
                <a16:creationId xmlns:a16="http://schemas.microsoft.com/office/drawing/2014/main" id="{CC10E676-991B-4F80-965D-874AEA804A4F}"/>
              </a:ext>
            </a:extLst>
          </p:cNvPr>
          <p:cNvPicPr>
            <a:picLocks noChangeAspect="1"/>
          </p:cNvPicPr>
          <p:nvPr/>
        </p:nvPicPr>
        <p:blipFill>
          <a:blip r:embed="rId3"/>
          <a:stretch>
            <a:fillRect/>
          </a:stretch>
        </p:blipFill>
        <p:spPr>
          <a:xfrm>
            <a:off x="1122862" y="753688"/>
            <a:ext cx="2731245" cy="2584928"/>
          </a:xfrm>
          <a:prstGeom prst="rect">
            <a:avLst/>
          </a:prstGeom>
        </p:spPr>
      </p:pic>
      <p:pic>
        <p:nvPicPr>
          <p:cNvPr id="15" name="図 14">
            <a:extLst>
              <a:ext uri="{FF2B5EF4-FFF2-40B4-BE49-F238E27FC236}">
                <a16:creationId xmlns:a16="http://schemas.microsoft.com/office/drawing/2014/main" id="{37CB3A9A-F424-4ADB-B5D5-2E20FE6D44FD}"/>
              </a:ext>
            </a:extLst>
          </p:cNvPr>
          <p:cNvPicPr>
            <a:picLocks noChangeAspect="1"/>
          </p:cNvPicPr>
          <p:nvPr/>
        </p:nvPicPr>
        <p:blipFill>
          <a:blip r:embed="rId4"/>
          <a:stretch>
            <a:fillRect/>
          </a:stretch>
        </p:blipFill>
        <p:spPr>
          <a:xfrm>
            <a:off x="3592545" y="748950"/>
            <a:ext cx="2859272" cy="2395936"/>
          </a:xfrm>
          <a:prstGeom prst="rect">
            <a:avLst/>
          </a:prstGeom>
        </p:spPr>
      </p:pic>
      <p:pic>
        <p:nvPicPr>
          <p:cNvPr id="16" name="図 15">
            <a:extLst>
              <a:ext uri="{FF2B5EF4-FFF2-40B4-BE49-F238E27FC236}">
                <a16:creationId xmlns:a16="http://schemas.microsoft.com/office/drawing/2014/main" id="{A5A1AFBD-F379-428C-AE38-E74564697F1A}"/>
              </a:ext>
            </a:extLst>
          </p:cNvPr>
          <p:cNvPicPr>
            <a:picLocks noChangeAspect="1"/>
          </p:cNvPicPr>
          <p:nvPr/>
        </p:nvPicPr>
        <p:blipFill>
          <a:blip r:embed="rId5"/>
          <a:stretch>
            <a:fillRect/>
          </a:stretch>
        </p:blipFill>
        <p:spPr>
          <a:xfrm>
            <a:off x="6360366" y="757318"/>
            <a:ext cx="2603218" cy="2176461"/>
          </a:xfrm>
          <a:prstGeom prst="rect">
            <a:avLst/>
          </a:prstGeom>
        </p:spPr>
      </p:pic>
      <p:pic>
        <p:nvPicPr>
          <p:cNvPr id="17" name="図 16">
            <a:extLst>
              <a:ext uri="{FF2B5EF4-FFF2-40B4-BE49-F238E27FC236}">
                <a16:creationId xmlns:a16="http://schemas.microsoft.com/office/drawing/2014/main" id="{EE9B6548-D572-4BCC-95C5-7F7295600620}"/>
              </a:ext>
            </a:extLst>
          </p:cNvPr>
          <p:cNvPicPr>
            <a:picLocks noChangeAspect="1"/>
          </p:cNvPicPr>
          <p:nvPr/>
        </p:nvPicPr>
        <p:blipFill>
          <a:blip r:embed="rId6"/>
          <a:stretch>
            <a:fillRect/>
          </a:stretch>
        </p:blipFill>
        <p:spPr>
          <a:xfrm>
            <a:off x="1403484" y="4381084"/>
            <a:ext cx="4584589" cy="2353260"/>
          </a:xfrm>
          <a:prstGeom prst="rect">
            <a:avLst/>
          </a:prstGeom>
        </p:spPr>
      </p:pic>
      <p:pic>
        <p:nvPicPr>
          <p:cNvPr id="22" name="図 21">
            <a:extLst>
              <a:ext uri="{FF2B5EF4-FFF2-40B4-BE49-F238E27FC236}">
                <a16:creationId xmlns:a16="http://schemas.microsoft.com/office/drawing/2014/main" id="{C29FF516-D967-4A74-80C0-C8AAC1572A62}"/>
              </a:ext>
            </a:extLst>
          </p:cNvPr>
          <p:cNvPicPr>
            <a:picLocks noChangeAspect="1"/>
          </p:cNvPicPr>
          <p:nvPr/>
        </p:nvPicPr>
        <p:blipFill>
          <a:blip r:embed="rId7"/>
          <a:stretch>
            <a:fillRect/>
          </a:stretch>
        </p:blipFill>
        <p:spPr>
          <a:xfrm>
            <a:off x="5775842" y="4381084"/>
            <a:ext cx="3097036" cy="1950889"/>
          </a:xfrm>
          <a:prstGeom prst="rect">
            <a:avLst/>
          </a:prstGeom>
        </p:spPr>
      </p:pic>
      <p:sp>
        <p:nvSpPr>
          <p:cNvPr id="9" name="角丸四角形吹き出し 8"/>
          <p:cNvSpPr/>
          <p:nvPr/>
        </p:nvSpPr>
        <p:spPr>
          <a:xfrm>
            <a:off x="1115164" y="6237312"/>
            <a:ext cx="7560840" cy="511200"/>
          </a:xfrm>
          <a:prstGeom prst="rect">
            <a:avLst/>
          </a:prstGeom>
          <a:solidFill>
            <a:srgbClr val="EFF8FA"/>
          </a:solidFill>
          <a:ln w="12700">
            <a:solidFill>
              <a:srgbClr val="B7DEE8"/>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fontAlgn="ctr"/>
            <a:r>
              <a:rPr kumimoji="1" lang="ja-JP" altLang="en-US" sz="1600" spc="-100" dirty="0">
                <a:solidFill>
                  <a:schemeClr val="tx1"/>
                </a:solidFill>
                <a:latin typeface="ＭＳ Ｐゴシック" panose="020B0600070205080204" pitchFamily="50" charset="-128"/>
                <a:ea typeface="ＭＳ Ｐゴシック" panose="020B0600070205080204" pitchFamily="50" charset="-128"/>
              </a:rPr>
              <a:t>買い物をした人が</a:t>
            </a:r>
            <a:r>
              <a:rPr kumimoji="1" lang="ja-JP" altLang="en-US" sz="1600" spc="-100" dirty="0">
                <a:solidFill>
                  <a:srgbClr val="FF0000"/>
                </a:solidFill>
                <a:latin typeface="ＭＳ Ｐゴシック" panose="020B0600070205080204" pitchFamily="50" charset="-128"/>
                <a:ea typeface="ＭＳ Ｐゴシック" panose="020B0600070205080204" pitchFamily="50" charset="-128"/>
              </a:rPr>
              <a:t>消費税の負担者　</a:t>
            </a:r>
            <a:r>
              <a:rPr kumimoji="1" lang="ja-JP" altLang="en-US" sz="1600" spc="-100" dirty="0">
                <a:solidFill>
                  <a:schemeClr val="tx1"/>
                </a:solidFill>
                <a:latin typeface="ＭＳ Ｐゴシック" panose="020B0600070205080204" pitchFamily="50" charset="-128"/>
                <a:ea typeface="ＭＳ Ｐゴシック" panose="020B0600070205080204" pitchFamily="50" charset="-128"/>
              </a:rPr>
              <a:t>お店が</a:t>
            </a:r>
            <a:r>
              <a:rPr kumimoji="1" lang="ja-JP" altLang="en-US" sz="1600" spc="-100" dirty="0">
                <a:solidFill>
                  <a:srgbClr val="FF0000"/>
                </a:solidFill>
                <a:latin typeface="ＭＳ Ｐゴシック" panose="020B0600070205080204" pitchFamily="50" charset="-128"/>
                <a:ea typeface="ＭＳ Ｐゴシック" panose="020B0600070205080204" pitchFamily="50" charset="-128"/>
              </a:rPr>
              <a:t>納税義務者　</a:t>
            </a:r>
            <a:r>
              <a:rPr kumimoji="1" lang="ja-JP" altLang="en-US" sz="1600" spc="-100" dirty="0">
                <a:solidFill>
                  <a:schemeClr val="tx1"/>
                </a:solidFill>
                <a:latin typeface="ＭＳ Ｐゴシック" panose="020B0600070205080204" pitchFamily="50" charset="-128"/>
                <a:ea typeface="ＭＳ Ｐゴシック" panose="020B0600070205080204" pitchFamily="50" charset="-128"/>
              </a:rPr>
              <a:t>お店が消費税を税務署に納めます。</a:t>
            </a:r>
          </a:p>
        </p:txBody>
      </p:sp>
      <p:sp>
        <p:nvSpPr>
          <p:cNvPr id="18" name="テキスト ボックス 4">
            <a:extLst>
              <a:ext uri="{FF2B5EF4-FFF2-40B4-BE49-F238E27FC236}">
                <a16:creationId xmlns:a16="http://schemas.microsoft.com/office/drawing/2014/main" id="{12A38B9D-4D39-49AD-BC31-AB9E98B13977}"/>
              </a:ext>
            </a:extLst>
          </p:cNvPr>
          <p:cNvSpPr txBox="1"/>
          <p:nvPr/>
        </p:nvSpPr>
        <p:spPr>
          <a:xfrm>
            <a:off x="-1" y="0"/>
            <a:ext cx="9072000" cy="720000"/>
          </a:xfrm>
          <a:prstGeom prst="rect">
            <a:avLst/>
          </a:prstGeom>
          <a:noFill/>
          <a:effectLst/>
        </p:spPr>
        <p:txBody>
          <a:bodyPr wrap="square" lIns="252000" rtlCol="0"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ctr"/>
            <a:r>
              <a:rPr lang="ja-JP" altLang="en-US" sz="2800" dirty="0">
                <a:latin typeface="ＭＳ Ｐゴシック" panose="020B0600070205080204" pitchFamily="50" charset="-128"/>
              </a:rPr>
              <a:t>税金は約５０種類あります！</a:t>
            </a:r>
          </a:p>
        </p:txBody>
      </p:sp>
      <p:sp>
        <p:nvSpPr>
          <p:cNvPr id="3" name="楕円 2">
            <a:extLst>
              <a:ext uri="{FF2B5EF4-FFF2-40B4-BE49-F238E27FC236}">
                <a16:creationId xmlns:a16="http://schemas.microsoft.com/office/drawing/2014/main" id="{96186062-28B6-436A-9579-7B7737011890}"/>
              </a:ext>
            </a:extLst>
          </p:cNvPr>
          <p:cNvSpPr/>
          <p:nvPr/>
        </p:nvSpPr>
        <p:spPr>
          <a:xfrm>
            <a:off x="1691680" y="144000"/>
            <a:ext cx="432000" cy="432000"/>
          </a:xfrm>
          <a:prstGeom prst="ellipse">
            <a:avLst/>
          </a:prstGeom>
          <a:solidFill>
            <a:schemeClr val="accent6">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99684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xit" presetSubtype="0" accel="100000" fill="hold" grpId="0" nodeType="clickEffect">
                                  <p:stCondLst>
                                    <p:cond delay="0"/>
                                  </p:stCondLst>
                                  <p:childTnLst>
                                    <p:anim calcmode="lin" valueType="num">
                                      <p:cBhvr>
                                        <p:cTn id="6" dur="1000"/>
                                        <p:tgtEl>
                                          <p:spTgt spid="3"/>
                                        </p:tgtEl>
                                        <p:attrNameLst>
                                          <p:attrName>ppt_w</p:attrName>
                                        </p:attrNameLst>
                                      </p:cBhvr>
                                      <p:tavLst>
                                        <p:tav tm="0">
                                          <p:val>
                                            <p:strVal val="ppt_w"/>
                                          </p:val>
                                        </p:tav>
                                        <p:tav tm="100000">
                                          <p:val>
                                            <p:strVal val="ppt_w+.3"/>
                                          </p:val>
                                        </p:tav>
                                      </p:tavLst>
                                    </p:anim>
                                    <p:anim calcmode="lin" valueType="num">
                                      <p:cBhvr>
                                        <p:cTn id="7" dur="1000"/>
                                        <p:tgtEl>
                                          <p:spTgt spid="3"/>
                                        </p:tgtEl>
                                        <p:attrNameLst>
                                          <p:attrName>ppt_h</p:attrName>
                                        </p:attrNameLst>
                                      </p:cBhvr>
                                      <p:tavLst>
                                        <p:tav tm="0">
                                          <p:val>
                                            <p:strVal val="ppt_h"/>
                                          </p:val>
                                        </p:tav>
                                        <p:tav tm="100000">
                                          <p:val>
                                            <p:strVal val="ppt_h"/>
                                          </p:val>
                                        </p:tav>
                                      </p:tavLst>
                                    </p:anim>
                                    <p:animEffect transition="out" filter="fade">
                                      <p:cBhvr>
                                        <p:cTn id="8" dur="1000"/>
                                        <p:tgtEl>
                                          <p:spTgt spid="3"/>
                                        </p:tgtEl>
                                      </p:cBhvr>
                                    </p:animEffect>
                                    <p:set>
                                      <p:cBhvr>
                                        <p:cTn id="9" dur="1" fill="hold">
                                          <p:stCondLst>
                                            <p:cond delay="999"/>
                                          </p:stCondLst>
                                        </p:cTn>
                                        <p:tgtEl>
                                          <p:spTgt spid="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par>
                                <p:cTn id="15" presetID="10"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0-#ppt_w/2"/>
                                          </p:val>
                                        </p:tav>
                                        <p:tav tm="100000">
                                          <p:val>
                                            <p:strVal val="#ppt_x"/>
                                          </p:val>
                                        </p:tav>
                                      </p:tavLst>
                                    </p:anim>
                                    <p:anim calcmode="lin" valueType="num">
                                      <p:cBhvr additive="base">
                                        <p:cTn id="32" dur="500" fill="hold"/>
                                        <p:tgtEl>
                                          <p:spTgt spid="25"/>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fill="hold"/>
                                        <p:tgtEl>
                                          <p:spTgt spid="26"/>
                                        </p:tgtEl>
                                        <p:attrNameLst>
                                          <p:attrName>ppt_x</p:attrName>
                                        </p:attrNameLst>
                                      </p:cBhvr>
                                      <p:tavLst>
                                        <p:tav tm="0">
                                          <p:val>
                                            <p:strVal val="0-#ppt_w/2"/>
                                          </p:val>
                                        </p:tav>
                                        <p:tav tm="100000">
                                          <p:val>
                                            <p:strVal val="#ppt_x"/>
                                          </p:val>
                                        </p:tav>
                                      </p:tavLst>
                                    </p:anim>
                                    <p:anim calcmode="lin" valueType="num">
                                      <p:cBhvr additive="base">
                                        <p:cTn id="36" dur="500" fill="hold"/>
                                        <p:tgtEl>
                                          <p:spTgt spid="26"/>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1+#ppt_w/2"/>
                                          </p:val>
                                        </p:tav>
                                        <p:tav tm="100000">
                                          <p:val>
                                            <p:strVal val="#ppt_x"/>
                                          </p:val>
                                        </p:tav>
                                      </p:tavLst>
                                    </p:anim>
                                    <p:anim calcmode="lin" valueType="num">
                                      <p:cBhvr additive="base">
                                        <p:cTn id="4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down)">
                                      <p:cBhvr>
                                        <p:cTn id="45" dur="500"/>
                                        <p:tgtEl>
                                          <p:spTgt spid="19"/>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up)">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5" grpId="0" animBg="1"/>
      <p:bldP spid="8" grpId="0" animBg="1"/>
      <p:bldP spid="26" grpId="0" animBg="1"/>
      <p:bldP spid="9"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下矢印 15"/>
          <p:cNvSpPr/>
          <p:nvPr/>
        </p:nvSpPr>
        <p:spPr>
          <a:xfrm>
            <a:off x="6555931" y="1638000"/>
            <a:ext cx="460139" cy="244602"/>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下矢印 26"/>
          <p:cNvSpPr/>
          <p:nvPr/>
        </p:nvSpPr>
        <p:spPr>
          <a:xfrm>
            <a:off x="2127931" y="1638000"/>
            <a:ext cx="460139" cy="244602"/>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a:off x="4680000" y="3850816"/>
            <a:ext cx="4212000" cy="1116000"/>
          </a:xfrm>
          <a:prstGeom prst="roundRect">
            <a:avLst>
              <a:gd name="adj" fmla="val 0"/>
            </a:avLst>
          </a:prstGeom>
          <a:solidFill>
            <a:srgbClr val="F6E6E6"/>
          </a:solidFill>
          <a:ln w="12700">
            <a:solidFill>
              <a:schemeClr val="accent2"/>
            </a:solidFill>
          </a:ln>
          <a:effectLst/>
        </p:spPr>
        <p:style>
          <a:lnRef idx="1">
            <a:schemeClr val="accent2"/>
          </a:lnRef>
          <a:fillRef idx="2">
            <a:schemeClr val="accent2"/>
          </a:fillRef>
          <a:effectRef idx="1">
            <a:schemeClr val="accent2"/>
          </a:effectRef>
          <a:fontRef idx="minor">
            <a:schemeClr val="dk1"/>
          </a:fontRef>
        </p:style>
        <p:txBody>
          <a:bodyPr rtlCol="0" anchor="ctr"/>
          <a:lstStyle/>
          <a:p>
            <a:pPr lvl="0" algn="ctr" fontAlgn="ctr"/>
            <a:r>
              <a:rPr lang="ja-JP" altLang="en-US" dirty="0">
                <a:solidFill>
                  <a:prstClr val="black"/>
                </a:solidFill>
                <a:latin typeface="ＭＳ Ｐゴシック" panose="020B0600070205080204" pitchFamily="50" charset="-128"/>
                <a:ea typeface="ＭＳ Ｐゴシック" panose="020B0600070205080204" pitchFamily="50" charset="-128"/>
              </a:rPr>
              <a:t>財・サービスを消費するという</a:t>
            </a:r>
            <a:r>
              <a:rPr lang="en-US" altLang="ja-JP" dirty="0">
                <a:solidFill>
                  <a:prstClr val="black"/>
                </a:solidFill>
                <a:latin typeface="ＭＳ ゴシック" pitchFamily="49" charset="-128"/>
                <a:ea typeface="ＭＳ ゴシック" pitchFamily="49" charset="-128"/>
              </a:rPr>
              <a:t/>
            </a:r>
            <a:br>
              <a:rPr lang="en-US" altLang="ja-JP" dirty="0">
                <a:solidFill>
                  <a:prstClr val="black"/>
                </a:solidFill>
                <a:latin typeface="ＭＳ ゴシック" pitchFamily="49" charset="-128"/>
                <a:ea typeface="ＭＳ ゴシック" pitchFamily="49" charset="-128"/>
              </a:rPr>
            </a:br>
            <a:r>
              <a:rPr lang="ja-JP" altLang="en-US" sz="2000" dirty="0">
                <a:ln>
                  <a:solidFill>
                    <a:schemeClr val="tx1"/>
                  </a:solidFill>
                </a:ln>
                <a:solidFill>
                  <a:schemeClr val="tx1"/>
                </a:solidFill>
                <a:effectLst>
                  <a:outerShdw blurRad="50800" dist="38100" algn="l" rotWithShape="0">
                    <a:prstClr val="black">
                      <a:alpha val="40000"/>
                    </a:prstClr>
                  </a:outerShdw>
                </a:effectLst>
                <a:latin typeface="HG丸ｺﾞｼｯｸM-PRO" pitchFamily="50" charset="-128"/>
                <a:ea typeface="HG丸ｺﾞｼｯｸM-PRO" pitchFamily="50" charset="-128"/>
              </a:rPr>
              <a:t>経済力の行使</a:t>
            </a:r>
            <a:r>
              <a:rPr lang="ja-JP" altLang="en-US" dirty="0">
                <a:solidFill>
                  <a:prstClr val="black"/>
                </a:solidFill>
                <a:latin typeface="ＭＳ Ｐゴシック" panose="020B0600070205080204" pitchFamily="50" charset="-128"/>
                <a:ea typeface="ＭＳ Ｐゴシック" panose="020B0600070205080204" pitchFamily="50" charset="-128"/>
              </a:rPr>
              <a:t>に担税力を求め、</a:t>
            </a:r>
            <a:r>
              <a:rPr lang="en-US" altLang="ja-JP" dirty="0">
                <a:solidFill>
                  <a:prstClr val="black"/>
                </a:solidFill>
                <a:latin typeface="ＭＳ Ｐゴシック" panose="020B0600070205080204" pitchFamily="50" charset="-128"/>
                <a:ea typeface="ＭＳ Ｐゴシック" panose="020B0600070205080204" pitchFamily="50" charset="-128"/>
              </a:rPr>
              <a:t/>
            </a:r>
            <a:br>
              <a:rPr lang="en-US" altLang="ja-JP" dirty="0">
                <a:solidFill>
                  <a:prstClr val="black"/>
                </a:solidFill>
                <a:latin typeface="ＭＳ Ｐゴシック" panose="020B0600070205080204" pitchFamily="50" charset="-128"/>
                <a:ea typeface="ＭＳ Ｐゴシック" panose="020B0600070205080204" pitchFamily="50" charset="-128"/>
              </a:rPr>
            </a:br>
            <a:r>
              <a:rPr lang="ja-JP" altLang="en-US" dirty="0">
                <a:solidFill>
                  <a:srgbClr val="FF0000"/>
                </a:solidFill>
                <a:latin typeface="ＭＳ Ｐゴシック" panose="020B0600070205080204" pitchFamily="50" charset="-128"/>
                <a:ea typeface="ＭＳ Ｐゴシック" panose="020B0600070205080204" pitchFamily="50" charset="-128"/>
              </a:rPr>
              <a:t>「比例税率</a:t>
            </a:r>
            <a:r>
              <a:rPr lang="en-US" altLang="ja-JP" dirty="0">
                <a:solidFill>
                  <a:srgbClr val="FF0000"/>
                </a:solidFill>
                <a:latin typeface="ＭＳ Ｐゴシック" panose="020B0600070205080204" pitchFamily="50" charset="-128"/>
                <a:ea typeface="ＭＳ Ｐゴシック" panose="020B0600070205080204" pitchFamily="50" charset="-128"/>
              </a:rPr>
              <a:t>(</a:t>
            </a:r>
            <a:r>
              <a:rPr lang="ja-JP" altLang="en-US" dirty="0">
                <a:solidFill>
                  <a:srgbClr val="FF0000"/>
                </a:solidFill>
                <a:latin typeface="ＭＳ Ｐゴシック" panose="020B0600070205080204" pitchFamily="50" charset="-128"/>
                <a:ea typeface="ＭＳ Ｐゴシック" panose="020B0600070205080204" pitchFamily="50" charset="-128"/>
              </a:rPr>
              <a:t>一律１０％の税率</a:t>
            </a:r>
            <a:r>
              <a:rPr lang="en-US" altLang="ja-JP" dirty="0">
                <a:solidFill>
                  <a:srgbClr val="FF0000"/>
                </a:solidFill>
                <a:latin typeface="ＭＳ Ｐゴシック" panose="020B0600070205080204" pitchFamily="50" charset="-128"/>
                <a:ea typeface="ＭＳ Ｐゴシック" panose="020B0600070205080204" pitchFamily="50" charset="-128"/>
              </a:rPr>
              <a:t>)</a:t>
            </a:r>
            <a:r>
              <a:rPr lang="ja-JP" altLang="en-US" dirty="0">
                <a:solidFill>
                  <a:srgbClr val="FF0000"/>
                </a:solidFill>
                <a:latin typeface="ＭＳ Ｐゴシック" panose="020B0600070205080204" pitchFamily="50" charset="-128"/>
                <a:ea typeface="ＭＳ Ｐゴシック" panose="020B0600070205080204" pitchFamily="50" charset="-128"/>
              </a:rPr>
              <a:t>」</a:t>
            </a:r>
            <a:r>
              <a:rPr lang="ja-JP" altLang="en-US" dirty="0">
                <a:solidFill>
                  <a:prstClr val="black"/>
                </a:solidFill>
                <a:latin typeface="ＭＳ Ｐゴシック" panose="020B0600070205080204" pitchFamily="50" charset="-128"/>
                <a:ea typeface="ＭＳ Ｐゴシック" panose="020B0600070205080204" pitchFamily="50" charset="-128"/>
              </a:rPr>
              <a:t>により課税。（ただし、食品等には軽減税率が適用）</a:t>
            </a:r>
            <a:endParaRPr lang="en-US" altLang="ja-JP" dirty="0">
              <a:latin typeface="ＭＳ Ｐゴシック" panose="020B0600070205080204" pitchFamily="50" charset="-128"/>
              <a:ea typeface="ＭＳ Ｐゴシック" panose="020B0600070205080204" pitchFamily="50" charset="-128"/>
            </a:endParaRPr>
          </a:p>
        </p:txBody>
      </p:sp>
      <p:sp>
        <p:nvSpPr>
          <p:cNvPr id="21" name="角丸四角形 20"/>
          <p:cNvSpPr/>
          <p:nvPr/>
        </p:nvSpPr>
        <p:spPr>
          <a:xfrm>
            <a:off x="252000" y="808134"/>
            <a:ext cx="8640000" cy="857754"/>
          </a:xfrm>
          <a:prstGeom prst="roundRect">
            <a:avLst>
              <a:gd name="adj" fmla="val 0"/>
            </a:avLst>
          </a:prstGeom>
          <a:solidFill>
            <a:schemeClr val="accent6">
              <a:lumMod val="20000"/>
              <a:lumOff val="80000"/>
            </a:schemeClr>
          </a:solidFill>
          <a:ln w="12700">
            <a:solidFill>
              <a:schemeClr val="accent6"/>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fontAlgn="ctr"/>
            <a:r>
              <a:rPr lang="ja-JP" altLang="en-US" sz="2600" dirty="0">
                <a:solidFill>
                  <a:srgbClr val="FF0000"/>
                </a:solidFill>
                <a:latin typeface="ＭＳ Ｐゴシック" panose="020B0600070205080204" pitchFamily="50" charset="-128"/>
                <a:ea typeface="ＭＳ Ｐゴシック" panose="020B0600070205080204" pitchFamily="50" charset="-128"/>
              </a:rPr>
              <a:t>「応能負担の原則」</a:t>
            </a:r>
            <a:endParaRPr lang="en-US" altLang="ja-JP" sz="2600" dirty="0">
              <a:solidFill>
                <a:srgbClr val="FF0000"/>
              </a:solidFill>
              <a:latin typeface="ＭＳ Ｐゴシック" panose="020B0600070205080204" pitchFamily="50" charset="-128"/>
              <a:ea typeface="ＭＳ Ｐゴシック" panose="020B0600070205080204" pitchFamily="50" charset="-128"/>
            </a:endParaRPr>
          </a:p>
          <a:p>
            <a:pPr algn="ctr" fontAlgn="ctr"/>
            <a:r>
              <a:rPr lang="ja-JP" altLang="en-US" dirty="0">
                <a:latin typeface="ＭＳ Ｐゴシック" panose="020B0600070205080204" pitchFamily="50" charset="-128"/>
                <a:ea typeface="ＭＳ Ｐゴシック" panose="020B0600070205080204" pitchFamily="50" charset="-128"/>
              </a:rPr>
              <a:t>「税金は支払能力に応じた公平な負担にする」というルール</a:t>
            </a:r>
          </a:p>
        </p:txBody>
      </p:sp>
      <p:sp>
        <p:nvSpPr>
          <p:cNvPr id="23" name="角丸四角形 22"/>
          <p:cNvSpPr/>
          <p:nvPr/>
        </p:nvSpPr>
        <p:spPr>
          <a:xfrm>
            <a:off x="252000" y="3850816"/>
            <a:ext cx="4212000" cy="1116000"/>
          </a:xfrm>
          <a:prstGeom prst="roundRect">
            <a:avLst>
              <a:gd name="adj" fmla="val 0"/>
            </a:avLst>
          </a:prstGeom>
          <a:solidFill>
            <a:srgbClr val="E6EDF6"/>
          </a:solidFill>
          <a:ln w="12700">
            <a:solidFill>
              <a:schemeClr val="accent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fontAlgn="ctr"/>
            <a:r>
              <a:rPr lang="ja-JP" altLang="en-US" dirty="0">
                <a:solidFill>
                  <a:schemeClr val="tx1"/>
                </a:solidFill>
                <a:latin typeface="ＭＳ Ｐゴシック" panose="020B0600070205080204" pitchFamily="50" charset="-128"/>
                <a:ea typeface="ＭＳ Ｐゴシック" panose="020B0600070205080204" pitchFamily="50" charset="-128"/>
              </a:rPr>
              <a:t>個人の</a:t>
            </a:r>
            <a:r>
              <a:rPr lang="ja-JP" altLang="en-US" sz="2400" dirty="0">
                <a:ln>
                  <a:solidFill>
                    <a:schemeClr val="tx1"/>
                  </a:solidFill>
                </a:ln>
                <a:solidFill>
                  <a:schemeClr val="tx1"/>
                </a:solidFill>
                <a:effectLst>
                  <a:outerShdw blurRad="50800" dist="38100" algn="l" rotWithShape="0">
                    <a:prstClr val="black">
                      <a:alpha val="40000"/>
                    </a:prstClr>
                  </a:outerShdw>
                </a:effectLst>
                <a:latin typeface="HG丸ｺﾞｼｯｸM-PRO" pitchFamily="50" charset="-128"/>
                <a:ea typeface="HG丸ｺﾞｼｯｸM-PRO" pitchFamily="50" charset="-128"/>
              </a:rPr>
              <a:t>所得</a:t>
            </a:r>
            <a:r>
              <a:rPr lang="ja-JP" altLang="en-US" dirty="0">
                <a:solidFill>
                  <a:schemeClr val="tx1"/>
                </a:solidFill>
                <a:latin typeface="ＭＳ Ｐゴシック" panose="020B0600070205080204" pitchFamily="50" charset="-128"/>
                <a:ea typeface="ＭＳ Ｐゴシック" panose="020B0600070205080204" pitchFamily="50" charset="-128"/>
              </a:rPr>
              <a:t>に担税力を求め</a:t>
            </a:r>
            <a:endParaRPr lang="en-US" altLang="ja-JP" dirty="0">
              <a:solidFill>
                <a:schemeClr val="tx1"/>
              </a:solidFill>
              <a:latin typeface="ＭＳ Ｐゴシック" panose="020B0600070205080204" pitchFamily="50" charset="-128"/>
              <a:ea typeface="ＭＳ Ｐゴシック" panose="020B0600070205080204" pitchFamily="50" charset="-128"/>
            </a:endParaRPr>
          </a:p>
          <a:p>
            <a:pPr algn="ctr" fontAlgn="ctr"/>
            <a:r>
              <a:rPr lang="ja-JP" altLang="en-US" dirty="0">
                <a:solidFill>
                  <a:srgbClr val="FF0000"/>
                </a:solidFill>
                <a:latin typeface="ＭＳ Ｐゴシック" panose="020B0600070205080204" pitchFamily="50" charset="-128"/>
                <a:ea typeface="ＭＳ Ｐゴシック" panose="020B0600070205080204" pitchFamily="50" charset="-128"/>
              </a:rPr>
              <a:t>「累進税率」</a:t>
            </a:r>
            <a:r>
              <a:rPr lang="ja-JP" altLang="en-US" dirty="0">
                <a:solidFill>
                  <a:schemeClr val="tx1"/>
                </a:solidFill>
                <a:latin typeface="ＭＳ Ｐゴシック" panose="020B0600070205080204" pitchFamily="50" charset="-128"/>
                <a:ea typeface="ＭＳ Ｐゴシック" panose="020B0600070205080204" pitchFamily="50" charset="-128"/>
              </a:rPr>
              <a:t>により課税。</a:t>
            </a:r>
            <a:endParaRPr lang="en-US" altLang="ja-JP" dirty="0">
              <a:latin typeface="ＭＳ Ｐゴシック" panose="020B0600070205080204" pitchFamily="50" charset="-128"/>
              <a:ea typeface="ＭＳ Ｐゴシック" panose="020B0600070205080204" pitchFamily="50" charset="-128"/>
            </a:endParaRPr>
          </a:p>
        </p:txBody>
      </p:sp>
      <p:sp>
        <p:nvSpPr>
          <p:cNvPr id="26" name="角丸四角形 25"/>
          <p:cNvSpPr/>
          <p:nvPr/>
        </p:nvSpPr>
        <p:spPr>
          <a:xfrm>
            <a:off x="4680000" y="5104689"/>
            <a:ext cx="4212000" cy="1553886"/>
          </a:xfrm>
          <a:prstGeom prst="roundRect">
            <a:avLst>
              <a:gd name="adj" fmla="val 8494"/>
            </a:avLst>
          </a:prstGeom>
          <a:ln/>
        </p:spPr>
        <p:style>
          <a:lnRef idx="1">
            <a:schemeClr val="accent2"/>
          </a:lnRef>
          <a:fillRef idx="2">
            <a:schemeClr val="accent2"/>
          </a:fillRef>
          <a:effectRef idx="1">
            <a:schemeClr val="accent2"/>
          </a:effectRef>
          <a:fontRef idx="minor">
            <a:schemeClr val="dk1"/>
          </a:fontRef>
        </p:style>
        <p:txBody>
          <a:bodyPr lIns="36000" rIns="36000" rtlCol="0" anchor="ctr"/>
          <a:lstStyle/>
          <a:p>
            <a:pPr lvl="0" algn="ctr" fontAlgn="ctr"/>
            <a:r>
              <a:rPr lang="ja-JP" altLang="en-US" sz="1700" spc="-100" dirty="0">
                <a:solidFill>
                  <a:schemeClr val="tx1"/>
                </a:solidFill>
                <a:latin typeface="ＭＳ Ｐゴシック" panose="020B0600070205080204" pitchFamily="50" charset="-128"/>
                <a:ea typeface="ＭＳ Ｐゴシック" panose="020B0600070205080204" pitchFamily="50" charset="-128"/>
              </a:rPr>
              <a:t>食料品などの消費は</a:t>
            </a:r>
            <a:r>
              <a:rPr lang="en-US" altLang="ja-JP" sz="1700" spc="-100" dirty="0">
                <a:solidFill>
                  <a:schemeClr val="tx1"/>
                </a:solidFill>
                <a:latin typeface="ＭＳ Ｐゴシック" panose="020B0600070205080204" pitchFamily="50" charset="-128"/>
                <a:ea typeface="ＭＳ Ｐゴシック" panose="020B0600070205080204" pitchFamily="50" charset="-128"/>
              </a:rPr>
              <a:t/>
            </a:r>
            <a:br>
              <a:rPr lang="en-US" altLang="ja-JP" sz="1700" spc="-100" dirty="0">
                <a:solidFill>
                  <a:schemeClr val="tx1"/>
                </a:solidFill>
                <a:latin typeface="ＭＳ Ｐゴシック" panose="020B0600070205080204" pitchFamily="50" charset="-128"/>
                <a:ea typeface="ＭＳ Ｐゴシック" panose="020B0600070205080204" pitchFamily="50" charset="-128"/>
              </a:rPr>
            </a:br>
            <a:r>
              <a:rPr lang="ja-JP" altLang="en-US" sz="1700" spc="-100" dirty="0">
                <a:solidFill>
                  <a:schemeClr val="tx1"/>
                </a:solidFill>
                <a:latin typeface="ＭＳ Ｐゴシック" panose="020B0600070205080204" pitchFamily="50" charset="-128"/>
                <a:ea typeface="ＭＳ Ｐゴシック" panose="020B0600070205080204" pitchFamily="50" charset="-128"/>
              </a:rPr>
              <a:t>所得の多い少ないによって大きく違うことはなく、</a:t>
            </a:r>
            <a:r>
              <a:rPr lang="en-US" altLang="ja-JP" sz="1700" spc="-100" dirty="0">
                <a:solidFill>
                  <a:schemeClr val="tx1"/>
                </a:solidFill>
                <a:latin typeface="ＭＳ Ｐゴシック" panose="020B0600070205080204" pitchFamily="50" charset="-128"/>
                <a:ea typeface="ＭＳ Ｐゴシック" panose="020B0600070205080204" pitchFamily="50" charset="-128"/>
              </a:rPr>
              <a:t/>
            </a:r>
            <a:br>
              <a:rPr lang="en-US" altLang="ja-JP" sz="1700" spc="-100" dirty="0">
                <a:solidFill>
                  <a:schemeClr val="tx1"/>
                </a:solidFill>
                <a:latin typeface="ＭＳ Ｐゴシック" panose="020B0600070205080204" pitchFamily="50" charset="-128"/>
                <a:ea typeface="ＭＳ Ｐゴシック" panose="020B0600070205080204" pitchFamily="50" charset="-128"/>
              </a:rPr>
            </a:br>
            <a:r>
              <a:rPr lang="ja-JP" altLang="en-US" sz="1700" spc="-100" dirty="0">
                <a:solidFill>
                  <a:schemeClr val="tx1"/>
                </a:solidFill>
                <a:latin typeface="ＭＳ Ｐゴシック" panose="020B0600070205080204" pitchFamily="50" charset="-128"/>
                <a:ea typeface="ＭＳ Ｐゴシック" panose="020B0600070205080204" pitchFamily="50" charset="-128"/>
              </a:rPr>
              <a:t>所得が低い人ほど消費税の負担割合が</a:t>
            </a:r>
            <a:r>
              <a:rPr lang="en-US" altLang="ja-JP" sz="1700" spc="-100" dirty="0">
                <a:solidFill>
                  <a:schemeClr val="tx1"/>
                </a:solidFill>
                <a:latin typeface="ＭＳ Ｐゴシック" panose="020B0600070205080204" pitchFamily="50" charset="-128"/>
                <a:ea typeface="ＭＳ Ｐゴシック" panose="020B0600070205080204" pitchFamily="50" charset="-128"/>
              </a:rPr>
              <a:t/>
            </a:r>
            <a:br>
              <a:rPr lang="en-US" altLang="ja-JP" sz="1700" spc="-100" dirty="0">
                <a:solidFill>
                  <a:schemeClr val="tx1"/>
                </a:solidFill>
                <a:latin typeface="ＭＳ Ｐゴシック" panose="020B0600070205080204" pitchFamily="50" charset="-128"/>
                <a:ea typeface="ＭＳ Ｐゴシック" panose="020B0600070205080204" pitchFamily="50" charset="-128"/>
              </a:rPr>
            </a:br>
            <a:r>
              <a:rPr lang="ja-JP" altLang="en-US" sz="1700" spc="-100" dirty="0">
                <a:solidFill>
                  <a:schemeClr val="tx1"/>
                </a:solidFill>
                <a:latin typeface="ＭＳ Ｐゴシック" panose="020B0600070205080204" pitchFamily="50" charset="-128"/>
                <a:ea typeface="ＭＳ Ｐゴシック" panose="020B0600070205080204" pitchFamily="50" charset="-128"/>
              </a:rPr>
              <a:t>大きくなる「逆進性」の問題がある。</a:t>
            </a:r>
            <a:endParaRPr lang="en-US" altLang="ja-JP" sz="1700" spc="-100" dirty="0">
              <a:solidFill>
                <a:schemeClr val="tx1"/>
              </a:solidFill>
              <a:latin typeface="ＭＳ Ｐゴシック" panose="020B0600070205080204" pitchFamily="50" charset="-128"/>
              <a:ea typeface="ＭＳ Ｐゴシック" panose="020B0600070205080204" pitchFamily="50" charset="-128"/>
            </a:endParaRPr>
          </a:p>
        </p:txBody>
      </p:sp>
      <p:sp>
        <p:nvSpPr>
          <p:cNvPr id="24" name="角丸四角形 23"/>
          <p:cNvSpPr/>
          <p:nvPr/>
        </p:nvSpPr>
        <p:spPr>
          <a:xfrm>
            <a:off x="252000" y="2348832"/>
            <a:ext cx="4212000" cy="828000"/>
          </a:xfrm>
          <a:prstGeom prst="roundRect">
            <a:avLst>
              <a:gd name="adj" fmla="val 0"/>
            </a:avLst>
          </a:prstGeom>
          <a:ln w="25400"/>
        </p:spPr>
        <p:style>
          <a:lnRef idx="2">
            <a:schemeClr val="accent1"/>
          </a:lnRef>
          <a:fillRef idx="1">
            <a:schemeClr val="lt1"/>
          </a:fillRef>
          <a:effectRef idx="0">
            <a:schemeClr val="accent1"/>
          </a:effectRef>
          <a:fontRef idx="minor">
            <a:schemeClr val="dk1"/>
          </a:fontRef>
        </p:style>
        <p:txBody>
          <a:bodyPr rtlCol="0" anchor="ctr"/>
          <a:lstStyle/>
          <a:p>
            <a:pPr algn="ctr" fontAlgn="ctr"/>
            <a:r>
              <a:rPr lang="ja-JP" altLang="en-US" dirty="0">
                <a:latin typeface="ＭＳ Ｐゴシック" panose="020B0600070205080204" pitchFamily="50" charset="-128"/>
                <a:ea typeface="ＭＳ Ｐゴシック" panose="020B0600070205080204" pitchFamily="50" charset="-128"/>
              </a:rPr>
              <a:t>経済力のある人には、</a:t>
            </a:r>
            <a:r>
              <a:rPr lang="en-US" altLang="ja-JP" dirty="0">
                <a:latin typeface="ＭＳ Ｐゴシック" panose="020B0600070205080204" pitchFamily="50" charset="-128"/>
                <a:ea typeface="ＭＳ Ｐゴシック" panose="020B0600070205080204" pitchFamily="50" charset="-128"/>
              </a:rPr>
              <a:t/>
            </a:r>
            <a:br>
              <a:rPr lang="en-US" altLang="ja-JP" dirty="0">
                <a:latin typeface="ＭＳ Ｐゴシック" panose="020B0600070205080204" pitchFamily="50" charset="-128"/>
                <a:ea typeface="ＭＳ Ｐゴシック" panose="020B0600070205080204" pitchFamily="50" charset="-128"/>
              </a:rPr>
            </a:br>
            <a:r>
              <a:rPr lang="ja-JP" altLang="en-US" dirty="0">
                <a:latin typeface="ＭＳ Ｐゴシック" panose="020B0600070205080204" pitchFamily="50" charset="-128"/>
                <a:ea typeface="ＭＳ Ｐゴシック" panose="020B0600070205080204" pitchFamily="50" charset="-128"/>
              </a:rPr>
              <a:t>より大きな負担を求める考え方</a:t>
            </a:r>
            <a:r>
              <a:rPr kumimoji="1" lang="ja-JP" altLang="en-US" dirty="0">
                <a:latin typeface="ＭＳ Ｐゴシック" panose="020B0600070205080204" pitchFamily="50" charset="-128"/>
                <a:ea typeface="ＭＳ Ｐゴシック" panose="020B0600070205080204" pitchFamily="50" charset="-128"/>
              </a:rPr>
              <a:t>。</a:t>
            </a:r>
          </a:p>
        </p:txBody>
      </p:sp>
      <p:sp>
        <p:nvSpPr>
          <p:cNvPr id="29" name="角丸四角形 28"/>
          <p:cNvSpPr/>
          <p:nvPr/>
        </p:nvSpPr>
        <p:spPr>
          <a:xfrm>
            <a:off x="4680000" y="2348832"/>
            <a:ext cx="4212000" cy="828000"/>
          </a:xfrm>
          <a:prstGeom prst="roundRect">
            <a:avLst>
              <a:gd name="adj" fmla="val 0"/>
            </a:avLst>
          </a:prstGeom>
          <a:ln w="25400"/>
        </p:spPr>
        <p:style>
          <a:lnRef idx="2">
            <a:schemeClr val="accent2"/>
          </a:lnRef>
          <a:fillRef idx="1">
            <a:schemeClr val="lt1"/>
          </a:fillRef>
          <a:effectRef idx="0">
            <a:schemeClr val="accent2"/>
          </a:effectRef>
          <a:fontRef idx="minor">
            <a:schemeClr val="dk1"/>
          </a:fontRef>
        </p:style>
        <p:txBody>
          <a:bodyPr rtlCol="0" anchor="ctr"/>
          <a:lstStyle/>
          <a:p>
            <a:pPr algn="ctr" fontAlgn="ctr"/>
            <a:r>
              <a:rPr lang="ja-JP" altLang="en-US" dirty="0">
                <a:latin typeface="ＭＳ Ｐゴシック" panose="020B0600070205080204" pitchFamily="50" charset="-128"/>
                <a:ea typeface="ＭＳ Ｐゴシック" panose="020B0600070205080204" pitchFamily="50" charset="-128"/>
              </a:rPr>
              <a:t>同等の担税力に対して、</a:t>
            </a:r>
            <a:r>
              <a:rPr lang="en-US" altLang="ja-JP" dirty="0">
                <a:latin typeface="ＭＳ Ｐゴシック" panose="020B0600070205080204" pitchFamily="50" charset="-128"/>
                <a:ea typeface="ＭＳ Ｐゴシック" panose="020B0600070205080204" pitchFamily="50" charset="-128"/>
              </a:rPr>
              <a:t/>
            </a:r>
            <a:br>
              <a:rPr lang="en-US" altLang="ja-JP" dirty="0">
                <a:latin typeface="ＭＳ Ｐゴシック" panose="020B0600070205080204" pitchFamily="50" charset="-128"/>
                <a:ea typeface="ＭＳ Ｐゴシック" panose="020B0600070205080204" pitchFamily="50" charset="-128"/>
              </a:rPr>
            </a:br>
            <a:r>
              <a:rPr lang="ja-JP" altLang="en-US" dirty="0">
                <a:latin typeface="ＭＳ Ｐゴシック" panose="020B0600070205080204" pitchFamily="50" charset="-128"/>
                <a:ea typeface="ＭＳ Ｐゴシック" panose="020B0600070205080204" pitchFamily="50" charset="-128"/>
              </a:rPr>
              <a:t>等しい負担を求める考え方</a:t>
            </a:r>
            <a:r>
              <a:rPr kumimoji="1" lang="ja-JP" altLang="en-US" dirty="0">
                <a:latin typeface="ＭＳ Ｐゴシック" panose="020B0600070205080204" pitchFamily="50" charset="-128"/>
                <a:ea typeface="ＭＳ Ｐゴシック" panose="020B0600070205080204" pitchFamily="50" charset="-128"/>
              </a:rPr>
              <a:t>。</a:t>
            </a:r>
          </a:p>
        </p:txBody>
      </p:sp>
      <p:sp>
        <p:nvSpPr>
          <p:cNvPr id="31" name="角丸四角形 30"/>
          <p:cNvSpPr/>
          <p:nvPr/>
        </p:nvSpPr>
        <p:spPr>
          <a:xfrm>
            <a:off x="252000" y="3342317"/>
            <a:ext cx="4212000" cy="449037"/>
          </a:xfrm>
          <a:prstGeom prst="roundRect">
            <a:avLst>
              <a:gd name="adj" fmla="val 0"/>
            </a:avLst>
          </a:prstGeom>
          <a:solidFill>
            <a:schemeClr val="accent5">
              <a:lumMod val="20000"/>
              <a:lumOff val="80000"/>
            </a:schemeClr>
          </a:solidFill>
          <a:ln w="6350">
            <a:solidFill>
              <a:schemeClr val="accent5"/>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fontAlgn="ctr"/>
            <a:r>
              <a:rPr lang="ja-JP" altLang="en-US" sz="2200" dirty="0">
                <a:solidFill>
                  <a:schemeClr val="tx1"/>
                </a:solidFill>
                <a:latin typeface="ＭＳ Ｐゴシック" panose="020B0600070205080204" pitchFamily="50" charset="-128"/>
                <a:ea typeface="ＭＳ Ｐゴシック" panose="020B0600070205080204" pitchFamily="50" charset="-128"/>
              </a:rPr>
              <a:t>（例）所 得 税</a:t>
            </a:r>
          </a:p>
        </p:txBody>
      </p:sp>
      <p:sp>
        <p:nvSpPr>
          <p:cNvPr id="35" name="角丸四角形 34"/>
          <p:cNvSpPr/>
          <p:nvPr/>
        </p:nvSpPr>
        <p:spPr>
          <a:xfrm>
            <a:off x="4680000" y="3342317"/>
            <a:ext cx="4212000" cy="449037"/>
          </a:xfrm>
          <a:prstGeom prst="roundRect">
            <a:avLst>
              <a:gd name="adj" fmla="val 0"/>
            </a:avLst>
          </a:prstGeom>
          <a:solidFill>
            <a:schemeClr val="accent5">
              <a:lumMod val="20000"/>
              <a:lumOff val="80000"/>
            </a:schemeClr>
          </a:solidFill>
          <a:ln w="6350">
            <a:solidFill>
              <a:schemeClr val="accent5"/>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fontAlgn="ctr"/>
            <a:r>
              <a:rPr lang="ja-JP" altLang="en-US" sz="2200" dirty="0">
                <a:solidFill>
                  <a:schemeClr val="tx1"/>
                </a:solidFill>
                <a:latin typeface="ＭＳ Ｐゴシック" panose="020B0600070205080204" pitchFamily="50" charset="-128"/>
                <a:ea typeface="ＭＳ Ｐゴシック" panose="020B0600070205080204" pitchFamily="50" charset="-128"/>
              </a:rPr>
              <a:t>（例）消 費 税</a:t>
            </a:r>
          </a:p>
        </p:txBody>
      </p:sp>
      <p:sp>
        <p:nvSpPr>
          <p:cNvPr id="37" name="角丸四角形 36"/>
          <p:cNvSpPr/>
          <p:nvPr/>
        </p:nvSpPr>
        <p:spPr>
          <a:xfrm>
            <a:off x="252000" y="5104689"/>
            <a:ext cx="4212000" cy="1553886"/>
          </a:xfrm>
          <a:prstGeom prst="roundRect">
            <a:avLst>
              <a:gd name="adj" fmla="val 9039"/>
            </a:avLst>
          </a:prstGeom>
          <a:ln/>
        </p:spPr>
        <p:style>
          <a:lnRef idx="1">
            <a:schemeClr val="accent1"/>
          </a:lnRef>
          <a:fillRef idx="2">
            <a:schemeClr val="accent1"/>
          </a:fillRef>
          <a:effectRef idx="1">
            <a:schemeClr val="accent1"/>
          </a:effectRef>
          <a:fontRef idx="minor">
            <a:schemeClr val="dk1"/>
          </a:fontRef>
        </p:style>
        <p:txBody>
          <a:bodyPr lIns="36000" rIns="36000" rtlCol="0" anchor="ctr"/>
          <a:lstStyle/>
          <a:p>
            <a:pPr lvl="0" algn="ctr" fontAlgn="ctr"/>
            <a:r>
              <a:rPr lang="ja-JP" altLang="en-US" sz="1700" spc="-100" dirty="0">
                <a:solidFill>
                  <a:schemeClr val="tx1"/>
                </a:solidFill>
                <a:latin typeface="ＭＳ Ｐゴシック" panose="020B0600070205080204" pitchFamily="50" charset="-128"/>
                <a:ea typeface="ＭＳ Ｐゴシック" panose="020B0600070205080204" pitchFamily="50" charset="-128"/>
              </a:rPr>
              <a:t>累進課税は富の再分配を図る</a:t>
            </a:r>
            <a:endParaRPr lang="en-US" altLang="ja-JP" sz="1700" spc="-100" dirty="0">
              <a:solidFill>
                <a:schemeClr val="tx1"/>
              </a:solidFill>
              <a:latin typeface="ＭＳ Ｐゴシック" panose="020B0600070205080204" pitchFamily="50" charset="-128"/>
              <a:ea typeface="ＭＳ Ｐゴシック" panose="020B0600070205080204" pitchFamily="50" charset="-128"/>
            </a:endParaRPr>
          </a:p>
          <a:p>
            <a:pPr lvl="0" algn="ctr" fontAlgn="ctr"/>
            <a:r>
              <a:rPr lang="ja-JP" altLang="en-US" sz="1700" spc="-100" dirty="0">
                <a:solidFill>
                  <a:schemeClr val="tx1"/>
                </a:solidFill>
                <a:latin typeface="ＭＳ Ｐゴシック" panose="020B0600070205080204" pitchFamily="50" charset="-128"/>
                <a:ea typeface="ＭＳ Ｐゴシック" panose="020B0600070205080204" pitchFamily="50" charset="-128"/>
              </a:rPr>
              <a:t>機能があるが、累進度が強すぎると</a:t>
            </a:r>
            <a:r>
              <a:rPr lang="en-US" altLang="ja-JP" sz="1700" spc="-100" dirty="0">
                <a:solidFill>
                  <a:schemeClr val="tx1"/>
                </a:solidFill>
                <a:latin typeface="ＭＳ Ｐゴシック" panose="020B0600070205080204" pitchFamily="50" charset="-128"/>
                <a:ea typeface="ＭＳ Ｐゴシック" panose="020B0600070205080204" pitchFamily="50" charset="-128"/>
              </a:rPr>
              <a:t/>
            </a:r>
            <a:br>
              <a:rPr lang="en-US" altLang="ja-JP" sz="1700" spc="-100" dirty="0">
                <a:solidFill>
                  <a:schemeClr val="tx1"/>
                </a:solidFill>
                <a:latin typeface="ＭＳ Ｐゴシック" panose="020B0600070205080204" pitchFamily="50" charset="-128"/>
                <a:ea typeface="ＭＳ Ｐゴシック" panose="020B0600070205080204" pitchFamily="50" charset="-128"/>
              </a:rPr>
            </a:br>
            <a:r>
              <a:rPr lang="ja-JP" altLang="en-US" sz="1700" spc="-100" dirty="0">
                <a:solidFill>
                  <a:schemeClr val="tx1"/>
                </a:solidFill>
                <a:latin typeface="ＭＳ Ｐゴシック" panose="020B0600070205080204" pitchFamily="50" charset="-128"/>
                <a:ea typeface="ＭＳ Ｐゴシック" panose="020B0600070205080204" pitchFamily="50" charset="-128"/>
              </a:rPr>
              <a:t>「働く意欲を無くす」「日本から高額納税者が</a:t>
            </a:r>
            <a:endParaRPr lang="en-US" altLang="ja-JP" sz="1700" spc="-100" dirty="0">
              <a:solidFill>
                <a:schemeClr val="tx1"/>
              </a:solidFill>
              <a:latin typeface="ＭＳ Ｐゴシック" panose="020B0600070205080204" pitchFamily="50" charset="-128"/>
              <a:ea typeface="ＭＳ Ｐゴシック" panose="020B0600070205080204" pitchFamily="50" charset="-128"/>
            </a:endParaRPr>
          </a:p>
          <a:p>
            <a:pPr lvl="0" algn="ctr" fontAlgn="ctr"/>
            <a:r>
              <a:rPr lang="ja-JP" altLang="en-US" sz="1700" spc="-100" dirty="0">
                <a:solidFill>
                  <a:schemeClr val="tx1"/>
                </a:solidFill>
                <a:latin typeface="ＭＳ Ｐゴシック" panose="020B0600070205080204" pitchFamily="50" charset="-128"/>
                <a:ea typeface="ＭＳ Ｐゴシック" panose="020B0600070205080204" pitchFamily="50" charset="-128"/>
              </a:rPr>
              <a:t>離れる」という意見がある。</a:t>
            </a:r>
            <a:endParaRPr lang="en-US" altLang="ja-JP" sz="1700" spc="-100" dirty="0">
              <a:solidFill>
                <a:schemeClr val="tx1"/>
              </a:solidFill>
              <a:latin typeface="ＭＳ Ｐゴシック" panose="020B0600070205080204" pitchFamily="50" charset="-128"/>
              <a:ea typeface="ＭＳ Ｐゴシック" panose="020B0600070205080204" pitchFamily="50" charset="-128"/>
            </a:endParaRPr>
          </a:p>
        </p:txBody>
      </p:sp>
      <p:sp>
        <p:nvSpPr>
          <p:cNvPr id="38" name="角丸四角形吹き出し 37"/>
          <p:cNvSpPr/>
          <p:nvPr/>
        </p:nvSpPr>
        <p:spPr>
          <a:xfrm>
            <a:off x="3942000" y="3825088"/>
            <a:ext cx="1260000" cy="396000"/>
          </a:xfrm>
          <a:prstGeom prst="wedgeRoundRectCallout">
            <a:avLst>
              <a:gd name="adj1" fmla="val -3342"/>
              <a:gd name="adj2" fmla="val 114049"/>
              <a:gd name="adj3" fmla="val 16667"/>
            </a:avLst>
          </a:prstGeom>
          <a:solidFill>
            <a:srgbClr val="FEF0E5"/>
          </a:solidFill>
          <a:ln w="12700">
            <a:solidFill>
              <a:schemeClr val="accent6"/>
            </a:solidFill>
          </a:ln>
        </p:spPr>
        <p:style>
          <a:lnRef idx="2">
            <a:schemeClr val="accent6"/>
          </a:lnRef>
          <a:fillRef idx="1">
            <a:schemeClr val="lt1"/>
          </a:fillRef>
          <a:effectRef idx="0">
            <a:schemeClr val="accent6"/>
          </a:effectRef>
          <a:fontRef idx="minor">
            <a:schemeClr val="dk1"/>
          </a:fontRef>
        </p:style>
        <p:txBody>
          <a:bodyPr lIns="0" rIns="0" rtlCol="0" anchor="ctr"/>
          <a:lstStyle/>
          <a:p>
            <a:pPr algn="ctr" fontAlgn="ctr"/>
            <a:r>
              <a:rPr kumimoji="1" lang="ja-JP" altLang="en-US" dirty="0">
                <a:latin typeface="ＭＳ Ｐゴシック" panose="020B0600070205080204" pitchFamily="50" charset="-128"/>
                <a:ea typeface="ＭＳ Ｐゴシック" panose="020B0600070205080204" pitchFamily="50" charset="-128"/>
              </a:rPr>
              <a:t>特徴は？</a:t>
            </a:r>
          </a:p>
        </p:txBody>
      </p:sp>
      <p:pic>
        <p:nvPicPr>
          <p:cNvPr id="39" name="Picture 34" descr="8-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968" y="4504606"/>
            <a:ext cx="479425"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角丸四角形吹き出し 41"/>
          <p:cNvSpPr/>
          <p:nvPr/>
        </p:nvSpPr>
        <p:spPr>
          <a:xfrm>
            <a:off x="3942804" y="5085184"/>
            <a:ext cx="1258393" cy="396000"/>
          </a:xfrm>
          <a:prstGeom prst="wedgeRoundRectCallout">
            <a:avLst>
              <a:gd name="adj1" fmla="val 2500"/>
              <a:gd name="adj2" fmla="val 99082"/>
              <a:gd name="adj3" fmla="val 16667"/>
            </a:avLst>
          </a:prstGeom>
          <a:solidFill>
            <a:srgbClr val="FEF0E5"/>
          </a:solidFill>
          <a:ln w="12700"/>
        </p:spPr>
        <p:style>
          <a:lnRef idx="2">
            <a:schemeClr val="accent6"/>
          </a:lnRef>
          <a:fillRef idx="1">
            <a:schemeClr val="lt1"/>
          </a:fillRef>
          <a:effectRef idx="0">
            <a:schemeClr val="accent6"/>
          </a:effectRef>
          <a:fontRef idx="minor">
            <a:schemeClr val="dk1"/>
          </a:fontRef>
        </p:style>
        <p:txBody>
          <a:bodyPr lIns="0" rIns="0" rtlCol="0" anchor="ctr"/>
          <a:lstStyle/>
          <a:p>
            <a:pPr algn="ctr" fontAlgn="ctr"/>
            <a:r>
              <a:rPr kumimoji="1" lang="ja-JP" altLang="en-US" dirty="0">
                <a:latin typeface="ＭＳ Ｐゴシック" panose="020B0600070205080204" pitchFamily="50" charset="-128"/>
                <a:ea typeface="ＭＳ Ｐゴシック" panose="020B0600070205080204" pitchFamily="50" charset="-128"/>
              </a:rPr>
              <a:t>問題点は？</a:t>
            </a:r>
          </a:p>
        </p:txBody>
      </p:sp>
      <p:sp>
        <p:nvSpPr>
          <p:cNvPr id="2" name="スライド番号プレースホルダー 1"/>
          <p:cNvSpPr>
            <a:spLocks noGrp="1"/>
          </p:cNvSpPr>
          <p:nvPr>
            <p:ph type="sldNum" sz="quarter" idx="12"/>
          </p:nvPr>
        </p:nvSpPr>
        <p:spPr/>
        <p:txBody>
          <a:bodyPr/>
          <a:lstStyle/>
          <a:p>
            <a:fld id="{0476FAA8-B280-4704-A56B-08FA04A964B6}" type="slidenum">
              <a:rPr kumimoji="1" lang="ja-JP" altLang="en-US" smtClean="0"/>
              <a:pPr/>
              <a:t>5</a:t>
            </a:fld>
            <a:endParaRPr kumimoji="1" lang="ja-JP" altLang="en-US"/>
          </a:p>
        </p:txBody>
      </p:sp>
      <p:sp>
        <p:nvSpPr>
          <p:cNvPr id="20" name="角丸四角形 19"/>
          <p:cNvSpPr/>
          <p:nvPr/>
        </p:nvSpPr>
        <p:spPr>
          <a:xfrm>
            <a:off x="252000" y="1916832"/>
            <a:ext cx="4212000" cy="432000"/>
          </a:xfrm>
          <a:prstGeom prst="roundRect">
            <a:avLst>
              <a:gd name="adj" fmla="val 0"/>
            </a:avLst>
          </a:prstGeom>
          <a:solidFill>
            <a:schemeClr val="accent1"/>
          </a:solidFill>
          <a:ln w="25400">
            <a:solidFill>
              <a:schemeClr val="accent1"/>
            </a:solidFill>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fontAlgn="ctr"/>
            <a:r>
              <a:rPr lang="ja-JP" altLang="en-US" sz="2400" dirty="0">
                <a:latin typeface="ＭＳ Ｐゴシック" panose="020B0600070205080204" pitchFamily="50" charset="-128"/>
                <a:ea typeface="ＭＳ Ｐゴシック" panose="020B0600070205080204" pitchFamily="50" charset="-128"/>
              </a:rPr>
              <a:t>垂直的公平</a:t>
            </a:r>
            <a:endParaRPr lang="en-US" altLang="ja-JP" sz="2400" dirty="0">
              <a:latin typeface="ＭＳ Ｐゴシック" panose="020B0600070205080204" pitchFamily="50" charset="-128"/>
              <a:ea typeface="ＭＳ Ｐゴシック" panose="020B0600070205080204" pitchFamily="50" charset="-128"/>
            </a:endParaRPr>
          </a:p>
        </p:txBody>
      </p:sp>
      <p:sp>
        <p:nvSpPr>
          <p:cNvPr id="28" name="角丸四角形 27"/>
          <p:cNvSpPr/>
          <p:nvPr/>
        </p:nvSpPr>
        <p:spPr>
          <a:xfrm>
            <a:off x="4680000" y="1916832"/>
            <a:ext cx="4212000" cy="432000"/>
          </a:xfrm>
          <a:prstGeom prst="roundRect">
            <a:avLst>
              <a:gd name="adj" fmla="val 0"/>
            </a:avLst>
          </a:prstGeom>
          <a:solidFill>
            <a:schemeClr val="accent2"/>
          </a:solidFill>
          <a:ln w="25400">
            <a:solidFill>
              <a:schemeClr val="accent2"/>
            </a:solidFill>
          </a:ln>
          <a:effectLst>
            <a:outerShdw blurRad="50800" dist="38100" dir="2700000" algn="t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rtlCol="0" anchor="ctr"/>
          <a:lstStyle/>
          <a:p>
            <a:pPr algn="ctr" fontAlgn="ctr"/>
            <a:r>
              <a:rPr lang="ja-JP" altLang="en-US" sz="2400" dirty="0">
                <a:latin typeface="ＭＳ Ｐゴシック" panose="020B0600070205080204" pitchFamily="50" charset="-128"/>
                <a:ea typeface="ＭＳ Ｐゴシック" panose="020B0600070205080204" pitchFamily="50" charset="-128"/>
              </a:rPr>
              <a:t>水平的公平</a:t>
            </a:r>
            <a:endParaRPr lang="en-US" altLang="ja-JP" sz="2400" dirty="0">
              <a:latin typeface="ＭＳ Ｐゴシック" panose="020B0600070205080204" pitchFamily="50" charset="-128"/>
              <a:ea typeface="ＭＳ Ｐゴシック" panose="020B0600070205080204" pitchFamily="50" charset="-128"/>
            </a:endParaRPr>
          </a:p>
        </p:txBody>
      </p:sp>
      <p:pic>
        <p:nvPicPr>
          <p:cNvPr id="43" name="Picture 2" descr="腕を組む・困る"/>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6000" y="5716433"/>
            <a:ext cx="612000" cy="944230"/>
          </a:xfrm>
          <a:prstGeom prst="rect">
            <a:avLst/>
          </a:prstGeom>
          <a:noFill/>
          <a:extLst>
            <a:ext uri="{909E8E84-426E-40DD-AFC4-6F175D3DCCD1}">
              <a14:hiddenFill xmlns:a14="http://schemas.microsoft.com/office/drawing/2010/main">
                <a:solidFill>
                  <a:srgbClr val="FFFFFF"/>
                </a:solidFill>
              </a14:hiddenFill>
            </a:ext>
          </a:extLst>
        </p:spPr>
      </p:pic>
      <p:sp>
        <p:nvSpPr>
          <p:cNvPr id="30" name="テキスト ボックス 4">
            <a:extLst>
              <a:ext uri="{FF2B5EF4-FFF2-40B4-BE49-F238E27FC236}">
                <a16:creationId xmlns:a16="http://schemas.microsoft.com/office/drawing/2014/main" id="{0E064011-7181-4EEA-AB16-30081CE28490}"/>
              </a:ext>
            </a:extLst>
          </p:cNvPr>
          <p:cNvSpPr txBox="1"/>
          <p:nvPr/>
        </p:nvSpPr>
        <p:spPr>
          <a:xfrm>
            <a:off x="0" y="0"/>
            <a:ext cx="9072000" cy="720000"/>
          </a:xfrm>
          <a:prstGeom prst="rect">
            <a:avLst/>
          </a:prstGeom>
          <a:noFill/>
          <a:effectLst/>
        </p:spPr>
        <p:txBody>
          <a:bodyPr wrap="square" lIns="252000" rtlCol="0"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ctr"/>
            <a:r>
              <a:rPr lang="ja-JP" altLang="en-US" sz="2800" dirty="0">
                <a:latin typeface="ＭＳ Ｐゴシック" panose="020B0600070205080204" pitchFamily="50" charset="-128"/>
              </a:rPr>
              <a:t>「課税の公平性」とは？</a:t>
            </a:r>
          </a:p>
        </p:txBody>
      </p:sp>
    </p:spTree>
    <p:extLst>
      <p:ext uri="{BB962C8B-B14F-4D97-AF65-F5344CB8AC3E}">
        <p14:creationId xmlns:p14="http://schemas.microsoft.com/office/powerpoint/2010/main" val="299258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up)">
                                      <p:cBhvr>
                                        <p:cTn id="13" dur="500"/>
                                        <p:tgtEl>
                                          <p:spTgt spid="27"/>
                                        </p:tgtEl>
                                      </p:cBhvr>
                                    </p:animEffect>
                                  </p:childTnLst>
                                </p:cTn>
                              </p:par>
                            </p:childTnLst>
                          </p:cTn>
                        </p:par>
                        <p:par>
                          <p:cTn id="14" fill="hold">
                            <p:stCondLst>
                              <p:cond delay="500"/>
                            </p:stCondLst>
                            <p:childTnLst>
                              <p:par>
                                <p:cTn id="15" presetID="23" presetClass="entr" presetSubtype="16"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childTnLst>
                                </p:cTn>
                              </p:par>
                            </p:childTnLst>
                          </p:cTn>
                        </p:par>
                        <p:par>
                          <p:cTn id="19" fill="hold">
                            <p:stCondLst>
                              <p:cond delay="1000"/>
                            </p:stCondLst>
                            <p:childTnLst>
                              <p:par>
                                <p:cTn id="20" presetID="23" presetClass="entr" presetSubtype="16"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500" fill="hold"/>
                                        <p:tgtEl>
                                          <p:spTgt spid="24"/>
                                        </p:tgtEl>
                                        <p:attrNameLst>
                                          <p:attrName>ppt_w</p:attrName>
                                        </p:attrNameLst>
                                      </p:cBhvr>
                                      <p:tavLst>
                                        <p:tav tm="0">
                                          <p:val>
                                            <p:fltVal val="0"/>
                                          </p:val>
                                        </p:tav>
                                        <p:tav tm="100000">
                                          <p:val>
                                            <p:strVal val="#ppt_w"/>
                                          </p:val>
                                        </p:tav>
                                      </p:tavLst>
                                    </p:anim>
                                    <p:anim calcmode="lin" valueType="num">
                                      <p:cBhvr>
                                        <p:cTn id="23" dur="5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wipe(down)">
                                      <p:cBhvr>
                                        <p:cTn id="33" dur="500"/>
                                        <p:tgtEl>
                                          <p:spTgt spid="38"/>
                                        </p:tgtEl>
                                      </p:cBhvr>
                                    </p:animEffect>
                                  </p:childTnLst>
                                </p:cTn>
                              </p:par>
                              <p:par>
                                <p:cTn id="34" presetID="1" presetClass="entr" presetSubtype="0" fill="hold" nodeType="withEffect">
                                  <p:stCondLst>
                                    <p:cond delay="250"/>
                                  </p:stCondLst>
                                  <p:childTnLst>
                                    <p:set>
                                      <p:cBhvr>
                                        <p:cTn id="35" dur="1" fill="hold">
                                          <p:stCondLst>
                                            <p:cond delay="0"/>
                                          </p:stCondLst>
                                        </p:cTn>
                                        <p:tgtEl>
                                          <p:spTgt spid="39"/>
                                        </p:tgtEl>
                                        <p:attrNameLst>
                                          <p:attrName>style.visibility</p:attrName>
                                        </p:attrNameLst>
                                      </p:cBhvr>
                                      <p:to>
                                        <p:strVal val="visible"/>
                                      </p:to>
                                    </p:set>
                                  </p:childTnLst>
                                </p:cTn>
                              </p:par>
                              <p:par>
                                <p:cTn id="36" presetID="6" presetClass="emph" presetSubtype="0" repeatCount="15900" fill="hold" nodeType="withEffect">
                                  <p:stCondLst>
                                    <p:cond delay="250"/>
                                  </p:stCondLst>
                                  <p:childTnLst>
                                    <p:animScale>
                                      <p:cBhvr>
                                        <p:cTn id="37" dur="500" fill="hold"/>
                                        <p:tgtEl>
                                          <p:spTgt spid="39"/>
                                        </p:tgtEl>
                                      </p:cBhvr>
                                      <p:by x="80000" y="80000"/>
                                    </p:animScale>
                                  </p:childTnLst>
                                </p:cTn>
                              </p:par>
                              <p:par>
                                <p:cTn id="38" presetID="10" presetClass="entr" presetSubtype="0" fill="hold" grpId="0" nodeType="withEffect">
                                  <p:stCondLst>
                                    <p:cond delay="50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down)">
                                      <p:cBhvr>
                                        <p:cTn id="45" dur="500"/>
                                        <p:tgtEl>
                                          <p:spTgt spid="42"/>
                                        </p:tgtEl>
                                      </p:cBhvr>
                                    </p:animEffect>
                                  </p:childTnLst>
                                </p:cTn>
                              </p:par>
                              <p:par>
                                <p:cTn id="46" presetID="1" presetClass="entr" presetSubtype="0" fill="hold" nodeType="withEffect">
                                  <p:stCondLst>
                                    <p:cond delay="0"/>
                                  </p:stCondLst>
                                  <p:childTnLst>
                                    <p:set>
                                      <p:cBhvr>
                                        <p:cTn id="47" dur="1" fill="hold">
                                          <p:stCondLst>
                                            <p:cond delay="0"/>
                                          </p:stCondLst>
                                        </p:cTn>
                                        <p:tgtEl>
                                          <p:spTgt spid="43"/>
                                        </p:tgtEl>
                                        <p:attrNameLst>
                                          <p:attrName>style.visibility</p:attrName>
                                        </p:attrNameLst>
                                      </p:cBhvr>
                                      <p:to>
                                        <p:strVal val="visible"/>
                                      </p:to>
                                    </p:se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fade">
                                      <p:cBhvr>
                                        <p:cTn id="51" dur="500"/>
                                        <p:tgtEl>
                                          <p:spTgt spid="3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up)">
                                      <p:cBhvr>
                                        <p:cTn id="56" dur="500"/>
                                        <p:tgtEl>
                                          <p:spTgt spid="16"/>
                                        </p:tgtEl>
                                      </p:cBhvr>
                                    </p:animEffect>
                                  </p:childTnLst>
                                </p:cTn>
                              </p:par>
                            </p:childTnLst>
                          </p:cTn>
                        </p:par>
                        <p:par>
                          <p:cTn id="57" fill="hold">
                            <p:stCondLst>
                              <p:cond delay="500"/>
                            </p:stCondLst>
                            <p:childTnLst>
                              <p:par>
                                <p:cTn id="58" presetID="23" presetClass="entr" presetSubtype="16" fill="hold" grpId="0" nodeType="after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childTnLst>
                                </p:cTn>
                              </p:par>
                            </p:childTnLst>
                          </p:cTn>
                        </p:par>
                        <p:par>
                          <p:cTn id="62" fill="hold">
                            <p:stCondLst>
                              <p:cond delay="1000"/>
                            </p:stCondLst>
                            <p:childTnLst>
                              <p:par>
                                <p:cTn id="63" presetID="2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500"/>
                                        <p:tgtEl>
                                          <p:spTgt spid="35"/>
                                        </p:tgtEl>
                                      </p:cBhvr>
                                    </p:animEffect>
                                  </p:childTnLst>
                                </p:cTn>
                              </p:par>
                            </p:childTnLst>
                          </p:cTn>
                        </p:par>
                        <p:par>
                          <p:cTn id="72" fill="hold">
                            <p:stCondLst>
                              <p:cond delay="500"/>
                            </p:stCondLst>
                            <p:childTnLst>
                              <p:par>
                                <p:cTn id="73" presetID="10" presetClass="entr" presetSubtype="0" fill="hold" grpId="0" nodeType="after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fade">
                                      <p:cBhvr>
                                        <p:cTn id="75" dur="500"/>
                                        <p:tgtEl>
                                          <p:spTgt spid="18"/>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fade">
                                      <p:cBhvr>
                                        <p:cTn id="8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7" grpId="0" animBg="1"/>
      <p:bldP spid="18" grpId="0" animBg="1"/>
      <p:bldP spid="21" grpId="0" animBg="1"/>
      <p:bldP spid="23" grpId="0" animBg="1"/>
      <p:bldP spid="26" grpId="0" animBg="1"/>
      <p:bldP spid="24" grpId="0" animBg="1"/>
      <p:bldP spid="29" grpId="0" animBg="1"/>
      <p:bldP spid="31" grpId="0" animBg="1"/>
      <p:bldP spid="35" grpId="0" animBg="1"/>
      <p:bldP spid="37" grpId="0" animBg="1"/>
      <p:bldP spid="38" grpId="0" animBg="1"/>
      <p:bldP spid="42" grpId="0" animBg="1"/>
      <p:bldP spid="20"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テキスト, 地図 が含まれている画像&#10;&#10;自動的に生成された説明">
            <a:extLst>
              <a:ext uri="{FF2B5EF4-FFF2-40B4-BE49-F238E27FC236}">
                <a16:creationId xmlns:a16="http://schemas.microsoft.com/office/drawing/2014/main" id="{EBDFD0BB-0E14-45DF-B857-BAE60389D4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7103" y="1366810"/>
            <a:ext cx="4410583" cy="3182319"/>
          </a:xfrm>
          <a:prstGeom prst="rect">
            <a:avLst/>
          </a:prstGeom>
        </p:spPr>
      </p:pic>
      <p:pic>
        <p:nvPicPr>
          <p:cNvPr id="7" name="図 6" descr="テキスト が含まれている画像&#10;&#10;自動的に生成された説明">
            <a:extLst>
              <a:ext uri="{FF2B5EF4-FFF2-40B4-BE49-F238E27FC236}">
                <a16:creationId xmlns:a16="http://schemas.microsoft.com/office/drawing/2014/main" id="{BB11E7C5-6CB3-49BE-AEFB-1D5C29F9B6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1339338"/>
            <a:ext cx="3866579" cy="3249422"/>
          </a:xfrm>
          <a:prstGeom prst="rect">
            <a:avLst/>
          </a:prstGeom>
        </p:spPr>
      </p:pic>
      <p:sp>
        <p:nvSpPr>
          <p:cNvPr id="29" name="テキスト ボックス 4">
            <a:extLst>
              <a:ext uri="{FF2B5EF4-FFF2-40B4-BE49-F238E27FC236}">
                <a16:creationId xmlns:a16="http://schemas.microsoft.com/office/drawing/2014/main" id="{B5332411-C66D-430F-804B-39F239E3BEF8}"/>
              </a:ext>
            </a:extLst>
          </p:cNvPr>
          <p:cNvSpPr txBox="1"/>
          <p:nvPr/>
        </p:nvSpPr>
        <p:spPr>
          <a:xfrm>
            <a:off x="0" y="0"/>
            <a:ext cx="9072000" cy="720000"/>
          </a:xfrm>
          <a:prstGeom prst="rect">
            <a:avLst/>
          </a:prstGeom>
          <a:noFill/>
          <a:effectLst/>
        </p:spPr>
        <p:txBody>
          <a:bodyPr wrap="square" lIns="252000" tIns="0" bIns="72000" rtlCol="0"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b"/>
            <a:r>
              <a:rPr lang="ja-JP" altLang="en-US" sz="2500" spc="-100" dirty="0">
                <a:latin typeface="ＭＳ Ｐゴシック" panose="020B0600070205080204" pitchFamily="50" charset="-128"/>
              </a:rPr>
              <a:t>歳入</a:t>
            </a:r>
            <a:r>
              <a:rPr lang="en-US" altLang="ja-JP" sz="2500" spc="-100" dirty="0">
                <a:latin typeface="ＭＳ Ｐゴシック" panose="020B0600070205080204" pitchFamily="50" charset="-128"/>
              </a:rPr>
              <a:t>(</a:t>
            </a:r>
            <a:r>
              <a:rPr lang="ja-JP" altLang="en-US" sz="2500" spc="-100" dirty="0">
                <a:latin typeface="ＭＳ Ｐゴシック" panose="020B0600070205080204" pitchFamily="50" charset="-128"/>
              </a:rPr>
              <a:t>国の１年間の収入）と歳出</a:t>
            </a:r>
            <a:r>
              <a:rPr lang="en-US" altLang="ja-JP" sz="2500" spc="-100" dirty="0">
                <a:latin typeface="ＭＳ Ｐゴシック" panose="020B0600070205080204" pitchFamily="50" charset="-128"/>
              </a:rPr>
              <a:t>(</a:t>
            </a:r>
            <a:r>
              <a:rPr lang="ja-JP" altLang="en-US" sz="2500" spc="-100" dirty="0">
                <a:latin typeface="ＭＳ Ｐゴシック" panose="020B0600070205080204" pitchFamily="50" charset="-128"/>
              </a:rPr>
              <a:t>１年間の支出）</a:t>
            </a:r>
            <a:r>
              <a:rPr lang="ja-JP" altLang="en-US" sz="1500" spc="-100" dirty="0">
                <a:latin typeface="ＭＳ Ｐゴシック" panose="020B0600070205080204" pitchFamily="50" charset="-128"/>
              </a:rPr>
              <a:t>（令和元年度一般会計予算）</a:t>
            </a:r>
          </a:p>
        </p:txBody>
      </p:sp>
      <p:sp>
        <p:nvSpPr>
          <p:cNvPr id="16" name="角丸四角形 15"/>
          <p:cNvSpPr/>
          <p:nvPr/>
        </p:nvSpPr>
        <p:spPr>
          <a:xfrm>
            <a:off x="395536" y="5697352"/>
            <a:ext cx="4414888" cy="900000"/>
          </a:xfrm>
          <a:prstGeom prst="roundRect">
            <a:avLst>
              <a:gd name="adj" fmla="val 0"/>
            </a:avLst>
          </a:prstGeom>
          <a:solidFill>
            <a:schemeClr val="accent6">
              <a:lumMod val="20000"/>
              <a:lumOff val="80000"/>
            </a:schemeClr>
          </a:solidFill>
          <a:ln w="12700">
            <a:solidFill>
              <a:schemeClr val="accent6"/>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fontAlgn="ctr"/>
            <a:r>
              <a:rPr kumimoji="1" lang="ja-JP" altLang="en-US" sz="2000" dirty="0">
                <a:solidFill>
                  <a:schemeClr val="tx1"/>
                </a:solidFill>
                <a:latin typeface="ＭＳ Ｐゴシック" panose="020B0600070205080204" pitchFamily="50" charset="-128"/>
                <a:ea typeface="ＭＳ Ｐゴシック" panose="020B0600070205080204" pitchFamily="50" charset="-128"/>
              </a:rPr>
              <a:t>公債金収入</a:t>
            </a:r>
            <a:r>
              <a:rPr kumimoji="1" lang="ja-JP" altLang="en-US" sz="2000" u="sng" dirty="0">
                <a:solidFill>
                  <a:schemeClr val="tx1"/>
                </a:solidFill>
                <a:latin typeface="ＭＳ Ｐゴシック" panose="020B0600070205080204" pitchFamily="50" charset="-128"/>
                <a:ea typeface="ＭＳ Ｐゴシック" panose="020B0600070205080204" pitchFamily="50" charset="-128"/>
              </a:rPr>
              <a:t>約</a:t>
            </a:r>
            <a:r>
              <a:rPr lang="en-US" altLang="ja-JP" sz="2000" u="sng" dirty="0">
                <a:solidFill>
                  <a:schemeClr val="tx1"/>
                </a:solidFill>
                <a:latin typeface="ＭＳ Ｐゴシック" panose="020B0600070205080204" pitchFamily="50" charset="-128"/>
                <a:ea typeface="ＭＳ Ｐゴシック" panose="020B0600070205080204" pitchFamily="50" charset="-128"/>
              </a:rPr>
              <a:t>32</a:t>
            </a:r>
            <a:r>
              <a:rPr kumimoji="1" lang="ja-JP" altLang="en-US" sz="2000" u="sng" dirty="0">
                <a:solidFill>
                  <a:schemeClr val="tx1"/>
                </a:solidFill>
                <a:latin typeface="ＭＳ Ｐゴシック" panose="020B0600070205080204" pitchFamily="50" charset="-128"/>
                <a:ea typeface="ＭＳ Ｐゴシック" panose="020B0600070205080204" pitchFamily="50" charset="-128"/>
              </a:rPr>
              <a:t>兆円</a:t>
            </a:r>
            <a:r>
              <a:rPr kumimoji="1" lang="ja-JP" altLang="en-US" sz="2000" dirty="0">
                <a:solidFill>
                  <a:schemeClr val="tx1"/>
                </a:solidFill>
                <a:latin typeface="ＭＳ Ｐゴシック" panose="020B0600070205080204" pitchFamily="50" charset="-128"/>
                <a:ea typeface="ＭＳ Ｐゴシック" panose="020B0600070205080204" pitchFamily="50" charset="-128"/>
              </a:rPr>
              <a:t>に対して、</a:t>
            </a:r>
            <a:endParaRPr kumimoji="1" lang="en-US" altLang="ja-JP" sz="2000" dirty="0">
              <a:solidFill>
                <a:schemeClr val="tx1"/>
              </a:solidFill>
              <a:latin typeface="ＭＳ Ｐゴシック" panose="020B0600070205080204" pitchFamily="50" charset="-128"/>
              <a:ea typeface="ＭＳ Ｐゴシック" panose="020B0600070205080204" pitchFamily="50" charset="-128"/>
            </a:endParaRPr>
          </a:p>
          <a:p>
            <a:pPr algn="r" fontAlgn="ctr"/>
            <a:r>
              <a:rPr kumimoji="1" lang="ja-JP" altLang="en-US" sz="2000" dirty="0">
                <a:solidFill>
                  <a:schemeClr val="tx1"/>
                </a:solidFill>
                <a:latin typeface="ＭＳ Ｐゴシック" panose="020B0600070205080204" pitchFamily="50" charset="-128"/>
                <a:ea typeface="ＭＳ Ｐゴシック" panose="020B0600070205080204" pitchFamily="50" charset="-128"/>
              </a:rPr>
              <a:t>　 公債費支出は</a:t>
            </a:r>
            <a:r>
              <a:rPr kumimoji="1" lang="ja-JP" altLang="en-US" sz="2000" u="sng" dirty="0">
                <a:solidFill>
                  <a:schemeClr val="tx1"/>
                </a:solidFill>
                <a:latin typeface="ＭＳ Ｐゴシック" panose="020B0600070205080204" pitchFamily="50" charset="-128"/>
                <a:ea typeface="ＭＳ Ｐゴシック" panose="020B0600070205080204" pitchFamily="50" charset="-128"/>
              </a:rPr>
              <a:t>約</a:t>
            </a:r>
            <a:r>
              <a:rPr kumimoji="1" lang="en-US" altLang="ja-JP" sz="2000" u="sng" dirty="0">
                <a:solidFill>
                  <a:schemeClr val="tx1"/>
                </a:solidFill>
                <a:latin typeface="ＭＳ Ｐゴシック" panose="020B0600070205080204" pitchFamily="50" charset="-128"/>
                <a:ea typeface="ＭＳ Ｐゴシック" panose="020B0600070205080204" pitchFamily="50" charset="-128"/>
              </a:rPr>
              <a:t>23</a:t>
            </a:r>
            <a:r>
              <a:rPr kumimoji="1" lang="ja-JP" altLang="en-US" sz="2000" u="sng" dirty="0">
                <a:solidFill>
                  <a:schemeClr val="tx1"/>
                </a:solidFill>
                <a:latin typeface="ＭＳ Ｐゴシック" panose="020B0600070205080204" pitchFamily="50" charset="-128"/>
                <a:ea typeface="ＭＳ Ｐゴシック" panose="020B0600070205080204" pitchFamily="50" charset="-128"/>
              </a:rPr>
              <a:t>兆円</a:t>
            </a:r>
            <a:endParaRPr kumimoji="1" lang="en-US" altLang="ja-JP" sz="2000" u="sng" dirty="0">
              <a:solidFill>
                <a:schemeClr val="tx1"/>
              </a:solidFill>
              <a:latin typeface="ＭＳ Ｐゴシック" panose="020B0600070205080204" pitchFamily="50" charset="-128"/>
              <a:ea typeface="ＭＳ Ｐゴシック" panose="020B0600070205080204" pitchFamily="50" charset="-128"/>
            </a:endParaRPr>
          </a:p>
        </p:txBody>
      </p:sp>
      <p:sp>
        <p:nvSpPr>
          <p:cNvPr id="10" name="角丸四角形 9"/>
          <p:cNvSpPr/>
          <p:nvPr/>
        </p:nvSpPr>
        <p:spPr>
          <a:xfrm>
            <a:off x="395536" y="4617232"/>
            <a:ext cx="4414888" cy="900000"/>
          </a:xfrm>
          <a:prstGeom prst="roundRect">
            <a:avLst>
              <a:gd name="adj" fmla="val 0"/>
            </a:avLst>
          </a:prstGeom>
          <a:solidFill>
            <a:schemeClr val="accent6">
              <a:lumMod val="20000"/>
              <a:lumOff val="80000"/>
            </a:schemeClr>
          </a:solidFill>
          <a:ln w="12700">
            <a:solidFill>
              <a:schemeClr val="accent6"/>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fontAlgn="ctr"/>
            <a:r>
              <a:rPr lang="ja-JP" altLang="en-US" sz="2000" dirty="0">
                <a:solidFill>
                  <a:schemeClr val="tx1"/>
                </a:solidFill>
                <a:latin typeface="ＭＳ Ｐゴシック" panose="020B0600070205080204" pitchFamily="50" charset="-128"/>
                <a:ea typeface="ＭＳ Ｐゴシック" panose="020B0600070205080204" pitchFamily="50" charset="-128"/>
              </a:rPr>
              <a:t>一般会計歳出総額</a:t>
            </a:r>
            <a:r>
              <a:rPr lang="ja-JP" altLang="en-US" sz="2000" u="sng" dirty="0">
                <a:solidFill>
                  <a:schemeClr val="tx1"/>
                </a:solidFill>
                <a:latin typeface="ＭＳ Ｐゴシック" panose="020B0600070205080204" pitchFamily="50" charset="-128"/>
                <a:ea typeface="ＭＳ Ｐゴシック" panose="020B0600070205080204" pitchFamily="50" charset="-128"/>
              </a:rPr>
              <a:t>約</a:t>
            </a:r>
            <a:r>
              <a:rPr lang="en-US" altLang="ja-JP" sz="2000" u="sng" dirty="0">
                <a:solidFill>
                  <a:schemeClr val="tx1"/>
                </a:solidFill>
                <a:latin typeface="ＭＳ Ｐゴシック" panose="020B0600070205080204" pitchFamily="50" charset="-128"/>
                <a:ea typeface="ＭＳ Ｐゴシック" panose="020B0600070205080204" pitchFamily="50" charset="-128"/>
              </a:rPr>
              <a:t>101</a:t>
            </a:r>
            <a:r>
              <a:rPr lang="ja-JP" altLang="en-US" sz="2000" u="sng" dirty="0">
                <a:solidFill>
                  <a:schemeClr val="tx1"/>
                </a:solidFill>
                <a:latin typeface="ＭＳ Ｐゴシック" panose="020B0600070205080204" pitchFamily="50" charset="-128"/>
                <a:ea typeface="ＭＳ Ｐゴシック" panose="020B0600070205080204" pitchFamily="50" charset="-128"/>
              </a:rPr>
              <a:t>兆円</a:t>
            </a:r>
            <a:r>
              <a:rPr lang="ja-JP" altLang="en-US" sz="2000" dirty="0">
                <a:solidFill>
                  <a:schemeClr val="tx1"/>
                </a:solidFill>
                <a:latin typeface="ＭＳ Ｐゴシック" panose="020B0600070205080204" pitchFamily="50" charset="-128"/>
                <a:ea typeface="ＭＳ Ｐゴシック" panose="020B0600070205080204" pitchFamily="50" charset="-128"/>
              </a:rPr>
              <a:t>に対して</a:t>
            </a:r>
            <a:endParaRPr lang="en-US" altLang="ja-JP" sz="2000" dirty="0">
              <a:solidFill>
                <a:schemeClr val="tx1"/>
              </a:solidFill>
              <a:latin typeface="ＭＳ Ｐゴシック" panose="020B0600070205080204" pitchFamily="50" charset="-128"/>
              <a:ea typeface="ＭＳ Ｐゴシック" panose="020B0600070205080204" pitchFamily="50" charset="-128"/>
            </a:endParaRPr>
          </a:p>
          <a:p>
            <a:pPr algn="r" fontAlgn="ctr"/>
            <a:r>
              <a:rPr lang="ja-JP" altLang="en-US" sz="2000" dirty="0">
                <a:solidFill>
                  <a:schemeClr val="tx1"/>
                </a:solidFill>
                <a:latin typeface="ＭＳ Ｐゴシック" panose="020B0600070205080204" pitchFamily="50" charset="-128"/>
                <a:ea typeface="ＭＳ Ｐゴシック" panose="020B0600070205080204" pitchFamily="50" charset="-128"/>
              </a:rPr>
              <a:t>　 </a:t>
            </a:r>
            <a:r>
              <a:rPr lang="ja-JP" altLang="en-US" sz="2000" dirty="0">
                <a:solidFill>
                  <a:srgbClr val="FF0000"/>
                </a:solidFill>
                <a:latin typeface="ＭＳ Ｐゴシック" panose="020B0600070205080204" pitchFamily="50" charset="-128"/>
                <a:ea typeface="ＭＳ Ｐゴシック" panose="020B0600070205080204" pitchFamily="50" charset="-128"/>
              </a:rPr>
              <a:t>税収</a:t>
            </a:r>
            <a:r>
              <a:rPr lang="ja-JP" altLang="en-US" sz="2000" dirty="0">
                <a:solidFill>
                  <a:schemeClr val="tx1"/>
                </a:solidFill>
                <a:latin typeface="ＭＳ Ｐゴシック" panose="020B0600070205080204" pitchFamily="50" charset="-128"/>
                <a:ea typeface="ＭＳ Ｐゴシック" panose="020B0600070205080204" pitchFamily="50" charset="-128"/>
              </a:rPr>
              <a:t>は</a:t>
            </a:r>
            <a:r>
              <a:rPr lang="ja-JP" altLang="en-US" sz="2000" u="sng" dirty="0">
                <a:solidFill>
                  <a:schemeClr val="tx1"/>
                </a:solidFill>
                <a:latin typeface="ＭＳ Ｐゴシック" panose="020B0600070205080204" pitchFamily="50" charset="-128"/>
                <a:ea typeface="ＭＳ Ｐゴシック" panose="020B0600070205080204" pitchFamily="50" charset="-128"/>
              </a:rPr>
              <a:t>約</a:t>
            </a:r>
            <a:r>
              <a:rPr lang="en-US" altLang="ja-JP" sz="2000" u="sng" dirty="0">
                <a:solidFill>
                  <a:schemeClr val="tx1"/>
                </a:solidFill>
                <a:latin typeface="ＭＳ Ｐゴシック" panose="020B0600070205080204" pitchFamily="50" charset="-128"/>
                <a:ea typeface="ＭＳ Ｐゴシック" panose="020B0600070205080204" pitchFamily="50" charset="-128"/>
              </a:rPr>
              <a:t>62</a:t>
            </a:r>
            <a:r>
              <a:rPr lang="ja-JP" altLang="en-US" sz="2000" u="sng" dirty="0">
                <a:solidFill>
                  <a:schemeClr val="tx1"/>
                </a:solidFill>
                <a:latin typeface="ＭＳ Ｐゴシック" panose="020B0600070205080204" pitchFamily="50" charset="-128"/>
                <a:ea typeface="ＭＳ Ｐゴシック" panose="020B0600070205080204" pitchFamily="50" charset="-128"/>
              </a:rPr>
              <a:t>兆円</a:t>
            </a:r>
            <a:r>
              <a:rPr lang="ja-JP" altLang="en-US" sz="2000" dirty="0">
                <a:solidFill>
                  <a:schemeClr val="tx1"/>
                </a:solidFill>
                <a:latin typeface="ＭＳ Ｐゴシック" panose="020B0600070205080204" pitchFamily="50" charset="-128"/>
                <a:ea typeface="ＭＳ Ｐゴシック" panose="020B0600070205080204" pitchFamily="50" charset="-128"/>
              </a:rPr>
              <a:t>（約</a:t>
            </a:r>
            <a:r>
              <a:rPr lang="en-US" altLang="ja-JP" sz="2000" dirty="0">
                <a:solidFill>
                  <a:schemeClr val="tx1"/>
                </a:solidFill>
                <a:latin typeface="ＭＳ Ｐゴシック" panose="020B0600070205080204" pitchFamily="50" charset="-128"/>
                <a:ea typeface="ＭＳ Ｐゴシック" panose="020B0600070205080204" pitchFamily="50" charset="-128"/>
              </a:rPr>
              <a:t>61.6</a:t>
            </a:r>
            <a:r>
              <a:rPr lang="ja-JP" altLang="en-US" sz="2000" dirty="0">
                <a:solidFill>
                  <a:schemeClr val="tx1"/>
                </a:solidFill>
                <a:latin typeface="ＭＳ Ｐゴシック" panose="020B0600070205080204" pitchFamily="50" charset="-128"/>
                <a:ea typeface="ＭＳ Ｐゴシック" panose="020B0600070205080204" pitchFamily="50" charset="-128"/>
              </a:rPr>
              <a:t>％）</a:t>
            </a:r>
            <a:endParaRPr kumimoji="1" lang="en-US" altLang="ja-JP" sz="2000" dirty="0">
              <a:solidFill>
                <a:srgbClr val="FF0000"/>
              </a:solidFill>
              <a:latin typeface="ＭＳ Ｐゴシック" panose="020B0600070205080204" pitchFamily="50" charset="-128"/>
              <a:ea typeface="ＭＳ Ｐゴシック" panose="020B0600070205080204" pitchFamily="50" charset="-128"/>
            </a:endParaRPr>
          </a:p>
        </p:txBody>
      </p:sp>
      <p:sp>
        <p:nvSpPr>
          <p:cNvPr id="15" name="下矢印 14"/>
          <p:cNvSpPr/>
          <p:nvPr/>
        </p:nvSpPr>
        <p:spPr>
          <a:xfrm rot="16200000">
            <a:off x="4974371" y="4682387"/>
            <a:ext cx="460139" cy="76969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下矢印 16"/>
          <p:cNvSpPr/>
          <p:nvPr/>
        </p:nvSpPr>
        <p:spPr>
          <a:xfrm rot="16200000">
            <a:off x="4965199" y="5762507"/>
            <a:ext cx="460139" cy="769689"/>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0476FAA8-B280-4704-A56B-08FA04A964B6}" type="slidenum">
              <a:rPr kumimoji="1" lang="ja-JP" altLang="en-US" smtClean="0"/>
              <a:pPr/>
              <a:t>6</a:t>
            </a:fld>
            <a:endParaRPr kumimoji="1" lang="ja-JP" altLang="en-US"/>
          </a:p>
        </p:txBody>
      </p:sp>
      <p:grpSp>
        <p:nvGrpSpPr>
          <p:cNvPr id="3" name="グループ化 2">
            <a:extLst>
              <a:ext uri="{FF2B5EF4-FFF2-40B4-BE49-F238E27FC236}">
                <a16:creationId xmlns:a16="http://schemas.microsoft.com/office/drawing/2014/main" id="{F5362343-D60A-4450-B6DE-0EEB57637A1E}"/>
              </a:ext>
            </a:extLst>
          </p:cNvPr>
          <p:cNvGrpSpPr/>
          <p:nvPr/>
        </p:nvGrpSpPr>
        <p:grpSpPr>
          <a:xfrm>
            <a:off x="846000" y="908760"/>
            <a:ext cx="7452000" cy="360000"/>
            <a:chOff x="846000" y="908760"/>
            <a:chExt cx="7452000" cy="360000"/>
          </a:xfrm>
        </p:grpSpPr>
        <p:sp>
          <p:nvSpPr>
            <p:cNvPr id="33" name="Rectangle 3">
              <a:extLst>
                <a:ext uri="{FF2B5EF4-FFF2-40B4-BE49-F238E27FC236}">
                  <a16:creationId xmlns:a16="http://schemas.microsoft.com/office/drawing/2014/main" id="{016CD2D3-5DB7-431C-947B-9E47DFF6309D}"/>
                </a:ext>
              </a:extLst>
            </p:cNvPr>
            <p:cNvSpPr>
              <a:spLocks noChangeArrowheads="1"/>
            </p:cNvSpPr>
            <p:nvPr/>
          </p:nvSpPr>
          <p:spPr bwMode="auto">
            <a:xfrm>
              <a:off x="2412000" y="908760"/>
              <a:ext cx="4320000" cy="360000"/>
            </a:xfrm>
            <a:prstGeom prst="rect">
              <a:avLst/>
            </a:prstGeom>
            <a:noFill/>
            <a:ln>
              <a:noFill/>
            </a:ln>
            <a:effectLst/>
          </p:spPr>
          <p:txBody>
            <a:bodyPr vert="horz" wrap="square" lIns="91440" tIns="45720" rIns="91440" bIns="45720" numCol="1" anchor="ctr" anchorCtr="0" compatLnSpc="1">
              <a:prstTxWarp prst="textNoShape">
                <a:avLst/>
              </a:prstTxWarp>
              <a:noAutofit/>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sz="120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a:t>
              </a:r>
              <a:r>
                <a:rPr kumimoji="1" lang="ja-JP" altLang="en-US" sz="120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令和元</a:t>
              </a:r>
              <a:r>
                <a:rPr kumimoji="1" lang="ja-JP" sz="120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年度当初予算）</a:t>
              </a:r>
            </a:p>
          </p:txBody>
        </p:sp>
        <p:sp>
          <p:nvSpPr>
            <p:cNvPr id="21" name="Rectangle 3"/>
            <p:cNvSpPr>
              <a:spLocks noChangeArrowheads="1"/>
            </p:cNvSpPr>
            <p:nvPr/>
          </p:nvSpPr>
          <p:spPr bwMode="auto">
            <a:xfrm>
              <a:off x="5418000" y="908760"/>
              <a:ext cx="2880000" cy="360000"/>
            </a:xfrm>
            <a:prstGeom prst="rect">
              <a:avLst/>
            </a:prstGeom>
            <a:solidFill>
              <a:schemeClr val="accent2">
                <a:lumMod val="20000"/>
                <a:lumOff val="80000"/>
              </a:schemeClr>
            </a:solidFill>
            <a:ln>
              <a:noFill/>
            </a:ln>
            <a:effectLst/>
          </p:spPr>
          <p:txBody>
            <a:bodyPr vert="horz" wrap="square" lIns="91440" tIns="45720" rIns="91440" bIns="45720" numCol="1" anchor="ctr" anchorCtr="0" compatLnSpc="1">
              <a:prstTxWarp prst="textNoShape">
                <a:avLst/>
              </a:prstTxWarp>
              <a:noAutofit/>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sz="160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国の一般会計歳出額内訳</a:t>
              </a:r>
            </a:p>
          </p:txBody>
        </p:sp>
        <p:sp>
          <p:nvSpPr>
            <p:cNvPr id="27" name="Rectangle 3"/>
            <p:cNvSpPr>
              <a:spLocks noChangeArrowheads="1"/>
            </p:cNvSpPr>
            <p:nvPr/>
          </p:nvSpPr>
          <p:spPr bwMode="auto">
            <a:xfrm>
              <a:off x="846000" y="908760"/>
              <a:ext cx="2880000" cy="360000"/>
            </a:xfrm>
            <a:prstGeom prst="rect">
              <a:avLst/>
            </a:prstGeom>
            <a:solidFill>
              <a:schemeClr val="accent1">
                <a:lumMod val="20000"/>
                <a:lumOff val="80000"/>
              </a:schemeClr>
            </a:solidFill>
            <a:ln>
              <a:noFill/>
            </a:ln>
            <a:effectLst/>
          </p:spPr>
          <p:txBody>
            <a:bodyPr vert="horz" wrap="square" lIns="91440" tIns="45720" rIns="91440" bIns="45720" numCol="1" anchor="ctr" anchorCtr="0" compatLnSpc="1">
              <a:prstTxWarp prst="textNoShape">
                <a:avLst/>
              </a:prstTxWarp>
              <a:noAutofit/>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sz="160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国の一般会計歳</a:t>
              </a:r>
              <a:r>
                <a:rPr kumimoji="1" lang="ja-JP" altLang="en-US" sz="160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入</a:t>
              </a:r>
              <a:r>
                <a:rPr kumimoji="1" lang="ja-JP" sz="160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額内訳</a:t>
              </a:r>
            </a:p>
          </p:txBody>
        </p:sp>
      </p:grpSp>
      <p:sp>
        <p:nvSpPr>
          <p:cNvPr id="24" name="円/楕円 23"/>
          <p:cNvSpPr/>
          <p:nvPr/>
        </p:nvSpPr>
        <p:spPr>
          <a:xfrm>
            <a:off x="0" y="2069001"/>
            <a:ext cx="2016224" cy="1143975"/>
          </a:xfrm>
          <a:prstGeom prst="ellipse">
            <a:avLst/>
          </a:prstGeom>
          <a:solidFill>
            <a:schemeClr val="accent1">
              <a:lumMod val="40000"/>
              <a:lumOff val="60000"/>
            </a:schemeClr>
          </a:solidFill>
          <a:ln w="6350">
            <a:solidFill>
              <a:schemeClr val="accent1"/>
            </a:solidFill>
          </a:ln>
        </p:spPr>
        <p:style>
          <a:lnRef idx="1">
            <a:schemeClr val="accent6"/>
          </a:lnRef>
          <a:fillRef idx="2">
            <a:schemeClr val="accent6"/>
          </a:fillRef>
          <a:effectRef idx="1">
            <a:schemeClr val="accent6"/>
          </a:effectRef>
          <a:fontRef idx="minor">
            <a:schemeClr val="dk1"/>
          </a:fontRef>
        </p:style>
        <p:txBody>
          <a:bodyPr lIns="0" rIns="0" rtlCol="0" anchor="ctr"/>
          <a:lstStyle/>
          <a:p>
            <a:pPr algn="ctr" fontAlgn="ctr"/>
            <a:r>
              <a:rPr kumimoji="1" lang="ja-JP" altLang="en-US" dirty="0">
                <a:latin typeface="ＭＳ Ｐゴシック" panose="020B0600070205080204" pitchFamily="50" charset="-128"/>
                <a:ea typeface="ＭＳ Ｐゴシック" panose="020B0600070205080204" pitchFamily="50" charset="-128"/>
              </a:rPr>
              <a:t>公債金収入</a:t>
            </a:r>
            <a:endParaRPr kumimoji="1" lang="en-US" altLang="ja-JP" dirty="0">
              <a:latin typeface="ＭＳ Ｐゴシック" panose="020B0600070205080204" pitchFamily="50" charset="-128"/>
              <a:ea typeface="ＭＳ Ｐゴシック" panose="020B0600070205080204" pitchFamily="50" charset="-128"/>
            </a:endParaRPr>
          </a:p>
          <a:p>
            <a:pPr algn="ctr" fontAlgn="ctr"/>
            <a:r>
              <a:rPr lang="en-US" altLang="ja-JP" dirty="0">
                <a:latin typeface="ＭＳ Ｐゴシック" panose="020B0600070205080204" pitchFamily="50" charset="-128"/>
                <a:ea typeface="ＭＳ Ｐゴシック" panose="020B0600070205080204" pitchFamily="50" charset="-128"/>
              </a:rPr>
              <a:t>32</a:t>
            </a:r>
            <a:r>
              <a:rPr lang="ja-JP" altLang="en-US" dirty="0">
                <a:latin typeface="ＭＳ Ｐゴシック" panose="020B0600070205080204" pitchFamily="50" charset="-128"/>
                <a:ea typeface="ＭＳ Ｐゴシック" panose="020B0600070205080204" pitchFamily="50" charset="-128"/>
              </a:rPr>
              <a:t>兆</a:t>
            </a:r>
            <a:r>
              <a:rPr lang="en-US" altLang="ja-JP" dirty="0">
                <a:latin typeface="ＭＳ Ｐゴシック" panose="020B0600070205080204" pitchFamily="50" charset="-128"/>
                <a:ea typeface="ＭＳ Ｐゴシック" panose="020B0600070205080204" pitchFamily="50" charset="-128"/>
              </a:rPr>
              <a:t>6,605</a:t>
            </a:r>
            <a:r>
              <a:rPr lang="ja-JP" altLang="en-US" dirty="0">
                <a:latin typeface="ＭＳ Ｐゴシック" panose="020B0600070205080204" pitchFamily="50" charset="-128"/>
                <a:ea typeface="ＭＳ Ｐゴシック" panose="020B0600070205080204" pitchFamily="50" charset="-128"/>
              </a:rPr>
              <a:t>億円</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25" name="円/楕円 24"/>
          <p:cNvSpPr/>
          <p:nvPr/>
        </p:nvSpPr>
        <p:spPr>
          <a:xfrm>
            <a:off x="2915816" y="1484784"/>
            <a:ext cx="1440160" cy="1354711"/>
          </a:xfrm>
          <a:prstGeom prst="ellipse">
            <a:avLst/>
          </a:prstGeom>
          <a:solidFill>
            <a:schemeClr val="accent1">
              <a:lumMod val="20000"/>
              <a:lumOff val="80000"/>
            </a:schemeClr>
          </a:solidFill>
          <a:ln w="6350"/>
        </p:spPr>
        <p:style>
          <a:lnRef idx="1">
            <a:schemeClr val="accent4"/>
          </a:lnRef>
          <a:fillRef idx="2">
            <a:schemeClr val="accent4"/>
          </a:fillRef>
          <a:effectRef idx="1">
            <a:schemeClr val="accent4"/>
          </a:effectRef>
          <a:fontRef idx="minor">
            <a:schemeClr val="dk1"/>
          </a:fontRef>
        </p:style>
        <p:txBody>
          <a:bodyPr lIns="0" tIns="0" rIns="0" bIns="0" rtlCol="0" anchor="ctr"/>
          <a:lstStyle/>
          <a:p>
            <a:pPr algn="ctr" fontAlgn="ctr"/>
            <a:r>
              <a:rPr lang="ja-JP" altLang="en-US" dirty="0">
                <a:solidFill>
                  <a:schemeClr val="tx1"/>
                </a:solidFill>
                <a:latin typeface="ＭＳ Ｐゴシック" panose="020B0600070205080204" pitchFamily="50" charset="-128"/>
                <a:ea typeface="ＭＳ Ｐゴシック" panose="020B0600070205080204" pitchFamily="50" charset="-128"/>
              </a:rPr>
              <a:t>税</a:t>
            </a:r>
            <a:r>
              <a:rPr kumimoji="1" lang="ja-JP" altLang="en-US" dirty="0">
                <a:solidFill>
                  <a:schemeClr val="tx1"/>
                </a:solidFill>
                <a:latin typeface="ＭＳ Ｐゴシック" panose="020B0600070205080204" pitchFamily="50" charset="-128"/>
                <a:ea typeface="ＭＳ Ｐゴシック" panose="020B0600070205080204" pitchFamily="50" charset="-128"/>
              </a:rPr>
              <a:t>収合計</a:t>
            </a:r>
            <a:endParaRPr kumimoji="1" lang="en-US" altLang="ja-JP" dirty="0">
              <a:solidFill>
                <a:schemeClr val="tx1"/>
              </a:solidFill>
              <a:latin typeface="ＭＳ Ｐゴシック" panose="020B0600070205080204" pitchFamily="50" charset="-128"/>
              <a:ea typeface="ＭＳ Ｐゴシック" panose="020B0600070205080204" pitchFamily="50" charset="-128"/>
            </a:endParaRPr>
          </a:p>
          <a:p>
            <a:pPr algn="ctr" fontAlgn="ctr"/>
            <a:r>
              <a:rPr lang="ja-JP" altLang="en-US" dirty="0">
                <a:solidFill>
                  <a:schemeClr val="tx1"/>
                </a:solidFill>
                <a:latin typeface="ＭＳ Ｐゴシック" panose="020B0600070205080204" pitchFamily="50" charset="-128"/>
                <a:ea typeface="ＭＳ Ｐゴシック" panose="020B0600070205080204" pitchFamily="50" charset="-128"/>
              </a:rPr>
              <a:t>約</a:t>
            </a:r>
            <a:r>
              <a:rPr lang="en-US" altLang="ja-JP" dirty="0">
                <a:solidFill>
                  <a:schemeClr val="tx1"/>
                </a:solidFill>
                <a:latin typeface="ＭＳ Ｐゴシック" panose="020B0600070205080204" pitchFamily="50" charset="-128"/>
                <a:ea typeface="ＭＳ Ｐゴシック" panose="020B0600070205080204" pitchFamily="50" charset="-128"/>
              </a:rPr>
              <a:t>62</a:t>
            </a:r>
            <a:r>
              <a:rPr lang="ja-JP" altLang="en-US" dirty="0">
                <a:solidFill>
                  <a:schemeClr val="tx1"/>
                </a:solidFill>
                <a:latin typeface="ＭＳ Ｐゴシック" panose="020B0600070205080204" pitchFamily="50" charset="-128"/>
                <a:ea typeface="ＭＳ Ｐゴシック" panose="020B0600070205080204" pitchFamily="50" charset="-128"/>
              </a:rPr>
              <a:t>兆</a:t>
            </a:r>
            <a:r>
              <a:rPr lang="en-US" altLang="ja-JP" dirty="0">
                <a:solidFill>
                  <a:schemeClr val="tx1"/>
                </a:solidFill>
                <a:latin typeface="ＭＳ Ｐゴシック" panose="020B0600070205080204" pitchFamily="50" charset="-128"/>
                <a:ea typeface="ＭＳ Ｐゴシック" panose="020B0600070205080204" pitchFamily="50" charset="-128"/>
              </a:rPr>
              <a:t>4,950</a:t>
            </a:r>
            <a:r>
              <a:rPr lang="ja-JP" altLang="en-US" dirty="0">
                <a:solidFill>
                  <a:schemeClr val="tx1"/>
                </a:solidFill>
                <a:latin typeface="ＭＳ Ｐゴシック" panose="020B0600070205080204" pitchFamily="50" charset="-128"/>
                <a:ea typeface="ＭＳ Ｐゴシック" panose="020B0600070205080204" pitchFamily="50" charset="-128"/>
              </a:rPr>
              <a:t>億円</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sp>
        <p:nvSpPr>
          <p:cNvPr id="26" name="円/楕円 25"/>
          <p:cNvSpPr/>
          <p:nvPr/>
        </p:nvSpPr>
        <p:spPr>
          <a:xfrm>
            <a:off x="4572292" y="1484784"/>
            <a:ext cx="2015932" cy="1152128"/>
          </a:xfrm>
          <a:prstGeom prst="ellipse">
            <a:avLst/>
          </a:prstGeom>
          <a:solidFill>
            <a:schemeClr val="accent2">
              <a:lumMod val="40000"/>
              <a:lumOff val="60000"/>
            </a:schemeClr>
          </a:solidFill>
          <a:ln w="6350">
            <a:solidFill>
              <a:schemeClr val="accent2"/>
            </a:solidFill>
          </a:ln>
        </p:spPr>
        <p:style>
          <a:lnRef idx="1">
            <a:schemeClr val="accent6"/>
          </a:lnRef>
          <a:fillRef idx="2">
            <a:schemeClr val="accent6"/>
          </a:fillRef>
          <a:effectRef idx="1">
            <a:schemeClr val="accent6"/>
          </a:effectRef>
          <a:fontRef idx="minor">
            <a:schemeClr val="dk1"/>
          </a:fontRef>
        </p:style>
        <p:txBody>
          <a:bodyPr lIns="0" rIns="0" rtlCol="0" anchor="ctr"/>
          <a:lstStyle/>
          <a:p>
            <a:pPr algn="ctr" fontAlgn="ctr"/>
            <a:r>
              <a:rPr kumimoji="1" lang="ja-JP" altLang="en-US" dirty="0">
                <a:latin typeface="ＭＳ Ｐゴシック" panose="020B0600070205080204" pitchFamily="50" charset="-128"/>
                <a:ea typeface="ＭＳ Ｐゴシック" panose="020B0600070205080204" pitchFamily="50" charset="-128"/>
              </a:rPr>
              <a:t>公債費支出</a:t>
            </a:r>
            <a:endParaRPr kumimoji="1" lang="en-US" altLang="ja-JP" dirty="0">
              <a:latin typeface="ＭＳ Ｐゴシック" panose="020B0600070205080204" pitchFamily="50" charset="-128"/>
              <a:ea typeface="ＭＳ Ｐゴシック" panose="020B0600070205080204" pitchFamily="50" charset="-128"/>
            </a:endParaRPr>
          </a:p>
          <a:p>
            <a:pPr algn="ctr" fontAlgn="ctr"/>
            <a:r>
              <a:rPr lang="en-US" altLang="ja-JP" dirty="0">
                <a:latin typeface="ＭＳ Ｐゴシック" panose="020B0600070205080204" pitchFamily="50" charset="-128"/>
                <a:ea typeface="ＭＳ Ｐゴシック" panose="020B0600070205080204" pitchFamily="50" charset="-128"/>
              </a:rPr>
              <a:t>23</a:t>
            </a:r>
            <a:r>
              <a:rPr lang="ja-JP" altLang="en-US" dirty="0">
                <a:latin typeface="ＭＳ Ｐゴシック" panose="020B0600070205080204" pitchFamily="50" charset="-128"/>
                <a:ea typeface="ＭＳ Ｐゴシック" panose="020B0600070205080204" pitchFamily="50" charset="-128"/>
              </a:rPr>
              <a:t>兆</a:t>
            </a:r>
            <a:r>
              <a:rPr lang="en-US" altLang="ja-JP" dirty="0">
                <a:latin typeface="ＭＳ Ｐゴシック" panose="020B0600070205080204" pitchFamily="50" charset="-128"/>
                <a:ea typeface="ＭＳ Ｐゴシック" panose="020B0600070205080204" pitchFamily="50" charset="-128"/>
              </a:rPr>
              <a:t>5,082</a:t>
            </a:r>
            <a:r>
              <a:rPr lang="ja-JP" altLang="en-US" dirty="0">
                <a:latin typeface="ＭＳ Ｐゴシック" panose="020B0600070205080204" pitchFamily="50" charset="-128"/>
                <a:ea typeface="ＭＳ Ｐゴシック" panose="020B0600070205080204" pitchFamily="50" charset="-128"/>
              </a:rPr>
              <a:t>億円</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28" name="円/楕円 27"/>
          <p:cNvSpPr/>
          <p:nvPr/>
        </p:nvSpPr>
        <p:spPr>
          <a:xfrm>
            <a:off x="6084751" y="2280613"/>
            <a:ext cx="1439577" cy="1354711"/>
          </a:xfrm>
          <a:prstGeom prst="ellipse">
            <a:avLst/>
          </a:prstGeom>
          <a:solidFill>
            <a:schemeClr val="accent2">
              <a:lumMod val="20000"/>
              <a:lumOff val="80000"/>
            </a:schemeClr>
          </a:solidFill>
          <a:ln w="6350"/>
        </p:spPr>
        <p:style>
          <a:lnRef idx="1">
            <a:schemeClr val="accent4"/>
          </a:lnRef>
          <a:fillRef idx="2">
            <a:schemeClr val="accent4"/>
          </a:fillRef>
          <a:effectRef idx="1">
            <a:schemeClr val="accent4"/>
          </a:effectRef>
          <a:fontRef idx="minor">
            <a:schemeClr val="dk1"/>
          </a:fontRef>
        </p:style>
        <p:txBody>
          <a:bodyPr lIns="0" tIns="0" rIns="0" bIns="0" rtlCol="0" anchor="ctr"/>
          <a:lstStyle/>
          <a:p>
            <a:pPr algn="ctr"/>
            <a:r>
              <a:rPr kumimoji="1" lang="ja-JP" altLang="en-US" dirty="0">
                <a:solidFill>
                  <a:schemeClr val="tx1"/>
                </a:solidFill>
                <a:latin typeface="ＭＳ Ｐゴシック" panose="020B0600070205080204" pitchFamily="50" charset="-128"/>
                <a:ea typeface="ＭＳ Ｐゴシック" panose="020B0600070205080204" pitchFamily="50" charset="-128"/>
              </a:rPr>
              <a:t>歳出総額</a:t>
            </a:r>
            <a:endParaRPr lang="en-US" altLang="ja-JP" dirty="0">
              <a:solidFill>
                <a:schemeClr val="tx1"/>
              </a:solidFill>
              <a:latin typeface="ＭＳ Ｐゴシック" panose="020B0600070205080204" pitchFamily="50" charset="-128"/>
              <a:ea typeface="ＭＳ Ｐゴシック" panose="020B0600070205080204" pitchFamily="50" charset="-128"/>
            </a:endParaRPr>
          </a:p>
          <a:p>
            <a:pPr algn="ctr"/>
            <a:r>
              <a:rPr kumimoji="1" lang="en-US" altLang="ja-JP" dirty="0">
                <a:solidFill>
                  <a:schemeClr val="tx1"/>
                </a:solidFill>
                <a:latin typeface="ＭＳ Ｐゴシック" panose="020B0600070205080204" pitchFamily="50" charset="-128"/>
                <a:ea typeface="ＭＳ Ｐゴシック" panose="020B0600070205080204" pitchFamily="50" charset="-128"/>
              </a:rPr>
              <a:t>101</a:t>
            </a:r>
            <a:r>
              <a:rPr kumimoji="1" lang="ja-JP" altLang="en-US" dirty="0">
                <a:solidFill>
                  <a:schemeClr val="tx1"/>
                </a:solidFill>
                <a:latin typeface="ＭＳ Ｐゴシック" panose="020B0600070205080204" pitchFamily="50" charset="-128"/>
                <a:ea typeface="ＭＳ Ｐゴシック" panose="020B0600070205080204" pitchFamily="50" charset="-128"/>
              </a:rPr>
              <a:t>兆</a:t>
            </a:r>
            <a:r>
              <a:rPr kumimoji="1" lang="en-US" altLang="ja-JP" dirty="0">
                <a:solidFill>
                  <a:schemeClr val="tx1"/>
                </a:solidFill>
                <a:latin typeface="ＭＳ Ｐゴシック" panose="020B0600070205080204" pitchFamily="50" charset="-128"/>
                <a:ea typeface="ＭＳ Ｐゴシック" panose="020B0600070205080204" pitchFamily="50" charset="-128"/>
              </a:rPr>
              <a:t>4,571</a:t>
            </a:r>
          </a:p>
          <a:p>
            <a:pPr algn="ctr"/>
            <a:r>
              <a:rPr kumimoji="1" lang="ja-JP" altLang="en-US" dirty="0">
                <a:solidFill>
                  <a:schemeClr val="tx1"/>
                </a:solidFill>
                <a:latin typeface="ＭＳ Ｐゴシック" panose="020B0600070205080204" pitchFamily="50" charset="-128"/>
                <a:ea typeface="ＭＳ Ｐゴシック" panose="020B0600070205080204" pitchFamily="50" charset="-128"/>
              </a:rPr>
              <a:t>億円</a:t>
            </a:r>
          </a:p>
        </p:txBody>
      </p:sp>
      <p:sp>
        <p:nvSpPr>
          <p:cNvPr id="30" name="角丸四角形 9">
            <a:extLst>
              <a:ext uri="{FF2B5EF4-FFF2-40B4-BE49-F238E27FC236}">
                <a16:creationId xmlns:a16="http://schemas.microsoft.com/office/drawing/2014/main" id="{527B47DB-99C2-44FE-961D-FE081F5CEAC7}"/>
              </a:ext>
            </a:extLst>
          </p:cNvPr>
          <p:cNvSpPr/>
          <p:nvPr/>
        </p:nvSpPr>
        <p:spPr>
          <a:xfrm>
            <a:off x="5598457" y="4617232"/>
            <a:ext cx="3150007" cy="900000"/>
          </a:xfrm>
          <a:prstGeom prst="roundRect">
            <a:avLst>
              <a:gd name="adj" fmla="val 0"/>
            </a:avLst>
          </a:prstGeom>
          <a:solidFill>
            <a:schemeClr val="bg1"/>
          </a:solidFill>
          <a:ln w="12700">
            <a:solidFill>
              <a:schemeClr val="accent6"/>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fontAlgn="ctr"/>
            <a:r>
              <a:rPr kumimoji="1" lang="ja-JP" altLang="en-US" sz="2200" dirty="0">
                <a:solidFill>
                  <a:srgbClr val="FF0000"/>
                </a:solidFill>
                <a:latin typeface="ＭＳ Ｐゴシック" panose="020B0600070205080204" pitchFamily="50" charset="-128"/>
                <a:ea typeface="ＭＳ Ｐゴシック" panose="020B0600070205080204" pitchFamily="50" charset="-128"/>
              </a:rPr>
              <a:t>税収が足りない？</a:t>
            </a:r>
            <a:r>
              <a:rPr kumimoji="1" lang="en-US" altLang="ja-JP" sz="2200" dirty="0">
                <a:solidFill>
                  <a:srgbClr val="FF0000"/>
                </a:solidFill>
                <a:latin typeface="ＭＳ Ｐゴシック" panose="020B0600070205080204" pitchFamily="50" charset="-128"/>
                <a:ea typeface="ＭＳ Ｐゴシック" panose="020B0600070205080204" pitchFamily="50" charset="-128"/>
              </a:rPr>
              <a:t/>
            </a:r>
            <a:br>
              <a:rPr kumimoji="1" lang="en-US" altLang="ja-JP" sz="2200" dirty="0">
                <a:solidFill>
                  <a:srgbClr val="FF0000"/>
                </a:solidFill>
                <a:latin typeface="ＭＳ Ｐゴシック" panose="020B0600070205080204" pitchFamily="50" charset="-128"/>
                <a:ea typeface="ＭＳ Ｐゴシック" panose="020B0600070205080204" pitchFamily="50" charset="-128"/>
              </a:rPr>
            </a:br>
            <a:r>
              <a:rPr kumimoji="1" lang="ja-JP" altLang="en-US" sz="2200" dirty="0">
                <a:solidFill>
                  <a:srgbClr val="FF0000"/>
                </a:solidFill>
                <a:latin typeface="ＭＳ Ｐゴシック" panose="020B0600070205080204" pitchFamily="50" charset="-128"/>
                <a:ea typeface="ＭＳ Ｐゴシック" panose="020B0600070205080204" pitchFamily="50" charset="-128"/>
              </a:rPr>
              <a:t>それとも使い過ぎ？？</a:t>
            </a:r>
            <a:endParaRPr kumimoji="1" lang="en-US" altLang="ja-JP" sz="2200" dirty="0">
              <a:solidFill>
                <a:srgbClr val="FF0000"/>
              </a:solidFill>
              <a:latin typeface="ＭＳ Ｐゴシック" panose="020B0600070205080204" pitchFamily="50" charset="-128"/>
              <a:ea typeface="ＭＳ Ｐゴシック" panose="020B0600070205080204" pitchFamily="50" charset="-128"/>
            </a:endParaRPr>
          </a:p>
        </p:txBody>
      </p:sp>
      <p:sp>
        <p:nvSpPr>
          <p:cNvPr id="31" name="角丸四角形 15">
            <a:extLst>
              <a:ext uri="{FF2B5EF4-FFF2-40B4-BE49-F238E27FC236}">
                <a16:creationId xmlns:a16="http://schemas.microsoft.com/office/drawing/2014/main" id="{21A0B400-3F83-4524-9B5A-093A85A8A6CB}"/>
              </a:ext>
            </a:extLst>
          </p:cNvPr>
          <p:cNvSpPr/>
          <p:nvPr/>
        </p:nvSpPr>
        <p:spPr>
          <a:xfrm>
            <a:off x="5598455" y="5697352"/>
            <a:ext cx="3150007" cy="900000"/>
          </a:xfrm>
          <a:prstGeom prst="roundRect">
            <a:avLst>
              <a:gd name="adj" fmla="val 0"/>
            </a:avLst>
          </a:prstGeom>
          <a:solidFill>
            <a:schemeClr val="bg1"/>
          </a:solidFill>
          <a:ln w="12700">
            <a:solidFill>
              <a:schemeClr val="accent6"/>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fontAlgn="ctr"/>
            <a:r>
              <a:rPr kumimoji="1" lang="ja-JP" altLang="en-US" sz="2200" dirty="0">
                <a:solidFill>
                  <a:srgbClr val="FF0000"/>
                </a:solidFill>
                <a:latin typeface="ＭＳ Ｐゴシック" panose="020B0600070205080204" pitchFamily="50" charset="-128"/>
                <a:ea typeface="ＭＳ Ｐゴシック" panose="020B0600070205080204" pitchFamily="50" charset="-128"/>
              </a:rPr>
              <a:t>公債金残高は</a:t>
            </a:r>
            <a:r>
              <a:rPr kumimoji="1" lang="en-US" altLang="ja-JP" sz="2200" dirty="0">
                <a:solidFill>
                  <a:srgbClr val="FF0000"/>
                </a:solidFill>
                <a:latin typeface="ＭＳ Ｐゴシック" panose="020B0600070205080204" pitchFamily="50" charset="-128"/>
                <a:ea typeface="ＭＳ Ｐゴシック" panose="020B0600070205080204" pitchFamily="50" charset="-128"/>
              </a:rPr>
              <a:t/>
            </a:r>
            <a:br>
              <a:rPr kumimoji="1" lang="en-US" altLang="ja-JP" sz="2200" dirty="0">
                <a:solidFill>
                  <a:srgbClr val="FF0000"/>
                </a:solidFill>
                <a:latin typeface="ＭＳ Ｐゴシック" panose="020B0600070205080204" pitchFamily="50" charset="-128"/>
                <a:ea typeface="ＭＳ Ｐゴシック" panose="020B0600070205080204" pitchFamily="50" charset="-128"/>
              </a:rPr>
            </a:br>
            <a:r>
              <a:rPr kumimoji="1" lang="ja-JP" altLang="en-US" sz="2200" dirty="0">
                <a:solidFill>
                  <a:srgbClr val="FF0000"/>
                </a:solidFill>
                <a:latin typeface="ＭＳ Ｐゴシック" panose="020B0600070205080204" pitchFamily="50" charset="-128"/>
                <a:ea typeface="ＭＳ Ｐゴシック" panose="020B0600070205080204" pitchFamily="50" charset="-128"/>
              </a:rPr>
              <a:t>どんどん増えていく！？</a:t>
            </a:r>
          </a:p>
        </p:txBody>
      </p:sp>
    </p:spTree>
    <p:extLst>
      <p:ext uri="{BB962C8B-B14F-4D97-AF65-F5344CB8AC3E}">
        <p14:creationId xmlns:p14="http://schemas.microsoft.com/office/powerpoint/2010/main" val="4199753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500"/>
                                        <p:tgtEl>
                                          <p:spTgt spid="15"/>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animEffect transition="in" filter="fade">
                                      <p:cBhvr>
                                        <p:cTn id="47" dur="500"/>
                                        <p:tgtEl>
                                          <p:spTgt spid="26"/>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left)">
                                      <p:cBhvr>
                                        <p:cTn id="57" dur="500"/>
                                        <p:tgtEl>
                                          <p:spTgt spid="17"/>
                                        </p:tgtEl>
                                      </p:cBhvr>
                                    </p:animEffect>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0" grpId="0" animBg="1"/>
      <p:bldP spid="15" grpId="0" animBg="1"/>
      <p:bldP spid="17" grpId="0" animBg="1"/>
      <p:bldP spid="24" grpId="0" animBg="1"/>
      <p:bldP spid="25" grpId="0" animBg="1"/>
      <p:bldP spid="26" grpId="0" animBg="1"/>
      <p:bldP spid="28"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1" name="AutoShape 41"/>
          <p:cNvSpPr>
            <a:spLocks noChangeArrowheads="1"/>
          </p:cNvSpPr>
          <p:nvPr/>
        </p:nvSpPr>
        <p:spPr bwMode="auto">
          <a:xfrm>
            <a:off x="4540896" y="4999396"/>
            <a:ext cx="4526863" cy="1486689"/>
          </a:xfrm>
          <a:prstGeom prst="roundRect">
            <a:avLst>
              <a:gd name="adj" fmla="val 0"/>
            </a:avLst>
          </a:prstGeom>
          <a:solidFill>
            <a:schemeClr val="accent2">
              <a:lumMod val="20000"/>
              <a:lumOff val="80000"/>
            </a:schemeClr>
          </a:solidFill>
          <a:ln>
            <a:noFill/>
            <a:headEnd/>
            <a:tailEnd/>
          </a:ln>
          <a:effectLst/>
        </p:spPr>
        <p:style>
          <a:lnRef idx="1">
            <a:schemeClr val="accent2"/>
          </a:lnRef>
          <a:fillRef idx="2">
            <a:schemeClr val="accent2"/>
          </a:fillRef>
          <a:effectRef idx="1">
            <a:schemeClr val="accent2"/>
          </a:effectRef>
          <a:fontRef idx="minor">
            <a:schemeClr val="dk1"/>
          </a:fontRef>
        </p:style>
        <p:txBody>
          <a:bodyPr wrap="none" anchor="ctr"/>
          <a:lstStyle/>
          <a:p>
            <a:pPr algn="ctr">
              <a:spcAft>
                <a:spcPts val="1200"/>
              </a:spcAft>
            </a:pPr>
            <a:r>
              <a:rPr lang="ja-JP" altLang="en-US" sz="1700" dirty="0">
                <a:latin typeface="ＭＳ Ｐゴシック" panose="020B0600070205080204" pitchFamily="50" charset="-128"/>
                <a:ea typeface="ＭＳ Ｐゴシック" panose="020B0600070205080204" pitchFamily="50" charset="-128"/>
              </a:rPr>
              <a:t>少子高齢化の問題</a:t>
            </a:r>
            <a:endParaRPr lang="en-US" altLang="ja-JP" sz="1700" dirty="0">
              <a:latin typeface="ＭＳ Ｐゴシック" panose="020B0600070205080204" pitchFamily="50" charset="-128"/>
              <a:ea typeface="ＭＳ Ｐゴシック" panose="020B0600070205080204" pitchFamily="50" charset="-128"/>
            </a:endParaRPr>
          </a:p>
          <a:p>
            <a:pPr>
              <a:spcAft>
                <a:spcPts val="600"/>
              </a:spcAft>
            </a:pPr>
            <a:r>
              <a:rPr lang="ja-JP" altLang="en-US" sz="1700" dirty="0">
                <a:latin typeface="ＭＳ Ｐゴシック" panose="020B0600070205080204" pitchFamily="50" charset="-128"/>
                <a:ea typeface="ＭＳ Ｐゴシック" panose="020B0600070205080204" pitchFamily="50" charset="-128"/>
              </a:rPr>
              <a:t>① 高齢者の増加で社会保障関係費が増えて</a:t>
            </a:r>
            <a:r>
              <a:rPr lang="en-US" altLang="ja-JP" sz="1700" dirty="0">
                <a:latin typeface="ＭＳ Ｐゴシック" panose="020B0600070205080204" pitchFamily="50" charset="-128"/>
                <a:ea typeface="ＭＳ Ｐゴシック" panose="020B0600070205080204" pitchFamily="50" charset="-128"/>
              </a:rPr>
              <a:t/>
            </a:r>
            <a:br>
              <a:rPr lang="en-US" altLang="ja-JP" sz="1700" dirty="0">
                <a:latin typeface="ＭＳ Ｐゴシック" panose="020B0600070205080204" pitchFamily="50" charset="-128"/>
                <a:ea typeface="ＭＳ Ｐゴシック" panose="020B0600070205080204" pitchFamily="50" charset="-128"/>
              </a:rPr>
            </a:br>
            <a:r>
              <a:rPr lang="ja-JP" altLang="en-US" sz="1700" dirty="0">
                <a:latin typeface="ＭＳ Ｐゴシック" panose="020B0600070205080204" pitchFamily="50" charset="-128"/>
                <a:ea typeface="ＭＳ Ｐゴシック" panose="020B0600070205080204" pitchFamily="50" charset="-128"/>
              </a:rPr>
              <a:t>　　いくこと。</a:t>
            </a:r>
            <a:endParaRPr lang="en-US" altLang="ja-JP" sz="1700" dirty="0">
              <a:latin typeface="ＭＳ Ｐゴシック" panose="020B0600070205080204" pitchFamily="50" charset="-128"/>
              <a:ea typeface="ＭＳ Ｐゴシック" panose="020B0600070205080204" pitchFamily="50" charset="-128"/>
            </a:endParaRPr>
          </a:p>
          <a:p>
            <a:r>
              <a:rPr lang="ja-JP" altLang="en-US" sz="1700" dirty="0">
                <a:latin typeface="ＭＳ Ｐゴシック" panose="020B0600070205080204" pitchFamily="50" charset="-128"/>
                <a:ea typeface="ＭＳ Ｐゴシック" panose="020B0600070205080204" pitchFamily="50" charset="-128"/>
              </a:rPr>
              <a:t>② その費用を負担する担い手が減っていくこと。</a:t>
            </a:r>
          </a:p>
        </p:txBody>
      </p:sp>
      <p:sp>
        <p:nvSpPr>
          <p:cNvPr id="30" name="角丸四角形 29"/>
          <p:cNvSpPr/>
          <p:nvPr/>
        </p:nvSpPr>
        <p:spPr>
          <a:xfrm>
            <a:off x="4540896" y="4102380"/>
            <a:ext cx="4516808" cy="766780"/>
          </a:xfrm>
          <a:prstGeom prst="roundRect">
            <a:avLst>
              <a:gd name="adj" fmla="val 0"/>
            </a:avLst>
          </a:prstGeom>
          <a:solidFill>
            <a:srgbClr val="FEF2E9"/>
          </a:solidFill>
          <a:ln w="19050">
            <a:noFill/>
            <a:prstDash val="sysDash"/>
          </a:ln>
        </p:spPr>
        <p:style>
          <a:lnRef idx="2">
            <a:schemeClr val="accent2"/>
          </a:lnRef>
          <a:fillRef idx="1">
            <a:schemeClr val="lt1"/>
          </a:fillRef>
          <a:effectRef idx="0">
            <a:schemeClr val="accent2"/>
          </a:effectRef>
          <a:fontRef idx="minor">
            <a:schemeClr val="dk1"/>
          </a:fontRef>
        </p:style>
        <p:txBody>
          <a:bodyPr lIns="36000" rIns="0" rtlCol="0" anchor="ctr"/>
          <a:lstStyle/>
          <a:p>
            <a:pPr algn="ctr" fontAlgn="ctr"/>
            <a:r>
              <a:rPr lang="en-US" altLang="ja-JP" sz="1600" dirty="0">
                <a:latin typeface="ＭＳ Ｐゴシック" panose="020B0600070205080204" pitchFamily="50" charset="-128"/>
                <a:ea typeface="ＭＳ Ｐゴシック" panose="020B0600070205080204" pitchFamily="50" charset="-128"/>
              </a:rPr>
              <a:t>2050</a:t>
            </a:r>
            <a:r>
              <a:rPr lang="ja-JP" altLang="en-US" sz="1600" dirty="0">
                <a:latin typeface="ＭＳ Ｐゴシック" panose="020B0600070205080204" pitchFamily="50" charset="-128"/>
                <a:ea typeface="ＭＳ Ｐゴシック" panose="020B0600070205080204" pitchFamily="50" charset="-128"/>
              </a:rPr>
              <a:t>年、</a:t>
            </a:r>
            <a:r>
              <a:rPr lang="en-US" altLang="ja-JP" sz="1600" dirty="0">
                <a:latin typeface="ＭＳ Ｐゴシック" panose="020B0600070205080204" pitchFamily="50" charset="-128"/>
                <a:ea typeface="ＭＳ Ｐゴシック" panose="020B0600070205080204" pitchFamily="50" charset="-128"/>
              </a:rPr>
              <a:t>1.2</a:t>
            </a:r>
            <a:r>
              <a:rPr lang="ja-JP" altLang="en-US" sz="1600" dirty="0">
                <a:latin typeface="ＭＳ Ｐゴシック" panose="020B0600070205080204" pitchFamily="50" charset="-128"/>
                <a:ea typeface="ＭＳ Ｐゴシック" panose="020B0600070205080204" pitchFamily="50" charset="-128"/>
              </a:rPr>
              <a:t>人で１人のお年寄りを支える時代に！</a:t>
            </a:r>
            <a:endParaRPr lang="en-US" altLang="ja-JP" sz="1600" dirty="0">
              <a:latin typeface="ＭＳ Ｐゴシック" panose="020B0600070205080204" pitchFamily="50" charset="-128"/>
              <a:ea typeface="ＭＳ Ｐゴシック" panose="020B0600070205080204" pitchFamily="50" charset="-128"/>
            </a:endParaRPr>
          </a:p>
          <a:p>
            <a:pPr algn="ctr" fontAlgn="ctr"/>
            <a:r>
              <a:rPr lang="ja-JP" altLang="en-US" sz="1600" dirty="0">
                <a:latin typeface="ＭＳ Ｐゴシック" panose="020B0600070205080204" pitchFamily="50" charset="-128"/>
                <a:ea typeface="ＭＳ Ｐゴシック" panose="020B0600070205080204" pitchFamily="50" charset="-128"/>
              </a:rPr>
              <a:t>少子高齢化はどんどん進んでいます。</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24" name="角丸四角形 23"/>
          <p:cNvSpPr/>
          <p:nvPr/>
        </p:nvSpPr>
        <p:spPr>
          <a:xfrm>
            <a:off x="432000" y="939763"/>
            <a:ext cx="8280000" cy="648072"/>
          </a:xfrm>
          <a:prstGeom prst="roundRect">
            <a:avLst>
              <a:gd name="adj" fmla="val 0"/>
            </a:avLst>
          </a:prstGeom>
          <a:solidFill>
            <a:schemeClr val="accent6">
              <a:lumMod val="20000"/>
              <a:lumOff val="80000"/>
            </a:schemeClr>
          </a:solidFill>
          <a:ln w="12700">
            <a:solidFill>
              <a:schemeClr val="accent6"/>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fontAlgn="ctr"/>
            <a:r>
              <a:rPr lang="ja-JP" altLang="en-US" sz="2400" dirty="0">
                <a:solidFill>
                  <a:schemeClr val="tx1"/>
                </a:solidFill>
                <a:latin typeface="ＭＳ Ｐゴシック" panose="020B0600070205080204" pitchFamily="50" charset="-128"/>
                <a:ea typeface="ＭＳ Ｐゴシック" panose="020B0600070205080204" pitchFamily="50" charset="-128"/>
              </a:rPr>
              <a:t>少子高齢化はこれからの社会にとって重要な課題です。</a:t>
            </a:r>
          </a:p>
        </p:txBody>
      </p:sp>
      <p:pic>
        <p:nvPicPr>
          <p:cNvPr id="29" name="Picture 34" descr="8-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91983" y="5011818"/>
            <a:ext cx="544513" cy="495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40" descr="15-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28567" y="2683222"/>
            <a:ext cx="4529137" cy="122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スライド番号プレースホルダー 2"/>
          <p:cNvSpPr>
            <a:spLocks noGrp="1"/>
          </p:cNvSpPr>
          <p:nvPr>
            <p:ph type="sldNum" sz="quarter" idx="12"/>
          </p:nvPr>
        </p:nvSpPr>
        <p:spPr/>
        <p:txBody>
          <a:bodyPr/>
          <a:lstStyle/>
          <a:p>
            <a:fld id="{0476FAA8-B280-4704-A56B-08FA04A964B6}" type="slidenum">
              <a:rPr kumimoji="1" lang="ja-JP" altLang="en-US" smtClean="0"/>
              <a:pPr/>
              <a:t>7</a:t>
            </a:fld>
            <a:endParaRPr kumimoji="1" lang="ja-JP" altLang="en-US" dirty="0"/>
          </a:p>
        </p:txBody>
      </p:sp>
      <p:grpSp>
        <p:nvGrpSpPr>
          <p:cNvPr id="4" name="グループ化 3">
            <a:extLst>
              <a:ext uri="{FF2B5EF4-FFF2-40B4-BE49-F238E27FC236}">
                <a16:creationId xmlns:a16="http://schemas.microsoft.com/office/drawing/2014/main" id="{A472678C-F36D-4CE6-B69E-F2A2B6C35ECC}"/>
              </a:ext>
            </a:extLst>
          </p:cNvPr>
          <p:cNvGrpSpPr/>
          <p:nvPr/>
        </p:nvGrpSpPr>
        <p:grpSpPr>
          <a:xfrm>
            <a:off x="76241" y="1810152"/>
            <a:ext cx="4351743" cy="4675934"/>
            <a:chOff x="76241" y="1810152"/>
            <a:chExt cx="4351743" cy="4675934"/>
          </a:xfrm>
        </p:grpSpPr>
        <p:sp>
          <p:nvSpPr>
            <p:cNvPr id="10" name="角丸四角形 9"/>
            <p:cNvSpPr/>
            <p:nvPr/>
          </p:nvSpPr>
          <p:spPr>
            <a:xfrm>
              <a:off x="76241" y="1810152"/>
              <a:ext cx="4351743" cy="4675934"/>
            </a:xfrm>
            <a:prstGeom prst="roundRect">
              <a:avLst>
                <a:gd name="adj" fmla="val 0"/>
              </a:avLst>
            </a:prstGeom>
            <a:solidFill>
              <a:srgbClr val="FEF2E9"/>
            </a:solidFill>
            <a:ln w="12700">
              <a:solidFill>
                <a:schemeClr val="accent6"/>
              </a:solidFill>
            </a:ln>
          </p:spPr>
          <p:style>
            <a:lnRef idx="2">
              <a:schemeClr val="accent6"/>
            </a:lnRef>
            <a:fillRef idx="1">
              <a:schemeClr val="lt1"/>
            </a:fillRef>
            <a:effectRef idx="0">
              <a:schemeClr val="accent6"/>
            </a:effectRef>
            <a:fontRef idx="minor">
              <a:schemeClr val="dk1"/>
            </a:fontRef>
          </p:style>
          <p:txBody>
            <a:bodyPr tIns="180000" bIns="0" rtlCol="0" anchor="t"/>
            <a:lstStyle/>
            <a:p>
              <a:pPr algn="ctr" fontAlgn="ctr"/>
              <a:r>
                <a:rPr lang="ja-JP" altLang="en-US" dirty="0">
                  <a:latin typeface="ＭＳ Ｐゴシック" panose="020B0600070205080204" pitchFamily="50" charset="-128"/>
                  <a:ea typeface="ＭＳ Ｐゴシック" panose="020B0600070205080204" pitchFamily="50" charset="-128"/>
                </a:rPr>
                <a:t>社会保障給付費の推移</a:t>
              </a:r>
            </a:p>
          </p:txBody>
        </p:sp>
        <p:pic>
          <p:nvPicPr>
            <p:cNvPr id="18" name="図 17"/>
            <p:cNvPicPr>
              <a:picLocks noChangeAspect="1"/>
            </p:cNvPicPr>
            <p:nvPr/>
          </p:nvPicPr>
          <p:blipFill rotWithShape="1">
            <a:blip r:embed="rId5"/>
            <a:srcRect l="32348" t="26874" r="17860" b="14940"/>
            <a:stretch/>
          </p:blipFill>
          <p:spPr>
            <a:xfrm>
              <a:off x="98877" y="2636912"/>
              <a:ext cx="4306471" cy="3528392"/>
            </a:xfrm>
            <a:prstGeom prst="rect">
              <a:avLst/>
            </a:prstGeom>
          </p:spPr>
        </p:pic>
      </p:grpSp>
      <p:sp>
        <p:nvSpPr>
          <p:cNvPr id="15" name="テキスト ボックス 4">
            <a:extLst>
              <a:ext uri="{FF2B5EF4-FFF2-40B4-BE49-F238E27FC236}">
                <a16:creationId xmlns:a16="http://schemas.microsoft.com/office/drawing/2014/main" id="{150934D6-EB08-4915-9619-4D17FBCCB6DA}"/>
              </a:ext>
            </a:extLst>
          </p:cNvPr>
          <p:cNvSpPr txBox="1"/>
          <p:nvPr/>
        </p:nvSpPr>
        <p:spPr>
          <a:xfrm>
            <a:off x="0" y="0"/>
            <a:ext cx="9072000" cy="720000"/>
          </a:xfrm>
          <a:prstGeom prst="rect">
            <a:avLst/>
          </a:prstGeom>
          <a:noFill/>
          <a:effectLst/>
        </p:spPr>
        <p:txBody>
          <a:bodyPr wrap="square" lIns="252000" rtlCol="0"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ctr"/>
            <a:r>
              <a:rPr lang="ja-JP" altLang="en-US" sz="2800" dirty="0">
                <a:latin typeface="ＭＳ Ｐゴシック" panose="020B0600070205080204" pitchFamily="50" charset="-128"/>
              </a:rPr>
              <a:t>これからの社会と税を考えてみよう</a:t>
            </a:r>
          </a:p>
        </p:txBody>
      </p:sp>
      <p:grpSp>
        <p:nvGrpSpPr>
          <p:cNvPr id="6" name="グループ化 5">
            <a:extLst>
              <a:ext uri="{FF2B5EF4-FFF2-40B4-BE49-F238E27FC236}">
                <a16:creationId xmlns:a16="http://schemas.microsoft.com/office/drawing/2014/main" id="{1FAA3943-6EBC-4AB8-97D4-400390D35116}"/>
              </a:ext>
            </a:extLst>
          </p:cNvPr>
          <p:cNvGrpSpPr/>
          <p:nvPr/>
        </p:nvGrpSpPr>
        <p:grpSpPr>
          <a:xfrm>
            <a:off x="4540896" y="1815189"/>
            <a:ext cx="4529137" cy="4671094"/>
            <a:chOff x="4540896" y="1815189"/>
            <a:chExt cx="4529137" cy="4671094"/>
          </a:xfrm>
        </p:grpSpPr>
        <p:sp>
          <p:nvSpPr>
            <p:cNvPr id="2" name="正方形/長方形 1">
              <a:extLst>
                <a:ext uri="{FF2B5EF4-FFF2-40B4-BE49-F238E27FC236}">
                  <a16:creationId xmlns:a16="http://schemas.microsoft.com/office/drawing/2014/main" id="{8FE10980-96C2-45DC-B722-0FD0E49763D8}"/>
                </a:ext>
              </a:extLst>
            </p:cNvPr>
            <p:cNvSpPr/>
            <p:nvPr/>
          </p:nvSpPr>
          <p:spPr>
            <a:xfrm>
              <a:off x="4540896" y="1815189"/>
              <a:ext cx="4514534" cy="640482"/>
            </a:xfrm>
            <a:prstGeom prst="rect">
              <a:avLst/>
            </a:prstGeom>
            <a:solidFill>
              <a:srgbClr val="FEF2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角丸四角形 32"/>
            <p:cNvSpPr/>
            <p:nvPr/>
          </p:nvSpPr>
          <p:spPr>
            <a:xfrm>
              <a:off x="4540896" y="1815387"/>
              <a:ext cx="4529137" cy="4670896"/>
            </a:xfrm>
            <a:prstGeom prst="roundRect">
              <a:avLst>
                <a:gd name="adj" fmla="val 0"/>
              </a:avLst>
            </a:prstGeom>
            <a:noFill/>
            <a:ln w="12700">
              <a:solidFill>
                <a:schemeClr val="accent6"/>
              </a:solidFill>
            </a:ln>
          </p:spPr>
          <p:style>
            <a:lnRef idx="2">
              <a:schemeClr val="accent6"/>
            </a:lnRef>
            <a:fillRef idx="1">
              <a:schemeClr val="lt1"/>
            </a:fillRef>
            <a:effectRef idx="0">
              <a:schemeClr val="accent6"/>
            </a:effectRef>
            <a:fontRef idx="minor">
              <a:schemeClr val="dk1"/>
            </a:fontRef>
          </p:style>
          <p:txBody>
            <a:bodyPr tIns="180000" rtlCol="0" anchor="t"/>
            <a:lstStyle/>
            <a:p>
              <a:pPr algn="ctr" fontAlgn="ctr"/>
              <a:r>
                <a:rPr lang="ja-JP" altLang="en-US" sz="1700" dirty="0">
                  <a:latin typeface="ＭＳ Ｐゴシック" panose="020B0600070205080204" pitchFamily="50" charset="-128"/>
                  <a:ea typeface="ＭＳ Ｐゴシック" panose="020B0600070205080204" pitchFamily="50" charset="-128"/>
                </a:rPr>
                <a:t>働き手（</a:t>
              </a:r>
              <a:r>
                <a:rPr lang="en-US" altLang="ja-JP" sz="1700" dirty="0">
                  <a:latin typeface="ＭＳ Ｐゴシック" panose="020B0600070205080204" pitchFamily="50" charset="-128"/>
                  <a:ea typeface="ＭＳ Ｐゴシック" panose="020B0600070205080204" pitchFamily="50" charset="-128"/>
                </a:rPr>
                <a:t>20〜64</a:t>
              </a:r>
              <a:r>
                <a:rPr lang="ja-JP" altLang="en-US" sz="1700" dirty="0">
                  <a:latin typeface="ＭＳ Ｐゴシック" panose="020B0600070205080204" pitchFamily="50" charset="-128"/>
                  <a:ea typeface="ＭＳ Ｐゴシック" panose="020B0600070205080204" pitchFamily="50" charset="-128"/>
                </a:rPr>
                <a:t>歳）と高齢者（</a:t>
              </a:r>
              <a:r>
                <a:rPr lang="en-US" altLang="ja-JP" sz="1700" dirty="0">
                  <a:latin typeface="ＭＳ Ｐゴシック" panose="020B0600070205080204" pitchFamily="50" charset="-128"/>
                  <a:ea typeface="ＭＳ Ｐゴシック" panose="020B0600070205080204" pitchFamily="50" charset="-128"/>
                </a:rPr>
                <a:t>65</a:t>
              </a:r>
              <a:r>
                <a:rPr lang="ja-JP" altLang="en-US" sz="1700" dirty="0">
                  <a:latin typeface="ＭＳ Ｐゴシック" panose="020B0600070205080204" pitchFamily="50" charset="-128"/>
                  <a:ea typeface="ＭＳ Ｐゴシック" panose="020B0600070205080204" pitchFamily="50" charset="-128"/>
                </a:rPr>
                <a:t>歳以上）の比率</a:t>
              </a:r>
            </a:p>
          </p:txBody>
        </p:sp>
      </p:grpSp>
    </p:spTree>
    <p:extLst>
      <p:ext uri="{BB962C8B-B14F-4D97-AF65-F5344CB8AC3E}">
        <p14:creationId xmlns:p14="http://schemas.microsoft.com/office/powerpoint/2010/main" val="10412278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left)">
                                      <p:cBhvr>
                                        <p:cTn id="23" dur="500"/>
                                        <p:tgtEl>
                                          <p:spTgt spid="31"/>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421"/>
                                        </p:tgtEl>
                                        <p:attrNameLst>
                                          <p:attrName>style.visibility</p:attrName>
                                        </p:attrNameLst>
                                      </p:cBhvr>
                                      <p:to>
                                        <p:strVal val="visible"/>
                                      </p:to>
                                    </p:set>
                                    <p:animEffect transition="in" filter="fade">
                                      <p:cBhvr>
                                        <p:cTn id="32" dur="500"/>
                                        <p:tgtEl>
                                          <p:spTgt spid="17421"/>
                                        </p:tgtEl>
                                      </p:cBhvr>
                                    </p:animEffect>
                                  </p:childTnLst>
                                </p:cTn>
                              </p:par>
                            </p:childTnLst>
                          </p:cTn>
                        </p:par>
                        <p:par>
                          <p:cTn id="33" fill="hold">
                            <p:stCondLst>
                              <p:cond delay="500"/>
                            </p:stCondLst>
                            <p:childTnLst>
                              <p:par>
                                <p:cTn id="34" presetID="1" presetClass="entr" presetSubtype="0"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childTnLst>
                                </p:cTn>
                              </p:par>
                            </p:childTnLst>
                          </p:cTn>
                        </p:par>
                        <p:par>
                          <p:cTn id="36" fill="hold">
                            <p:stCondLst>
                              <p:cond delay="500"/>
                            </p:stCondLst>
                            <p:childTnLst>
                              <p:par>
                                <p:cTn id="37" presetID="6" presetClass="emph" presetSubtype="0" repeatCount="15900" fill="hold" nodeType="afterEffect">
                                  <p:stCondLst>
                                    <p:cond delay="0"/>
                                  </p:stCondLst>
                                  <p:childTnLst>
                                    <p:animScale>
                                      <p:cBhvr>
                                        <p:cTn id="38" dur="500" fill="hold"/>
                                        <p:tgtEl>
                                          <p:spTgt spid="29"/>
                                        </p:tgtEl>
                                      </p:cBhvr>
                                      <p:by x="80000" y="8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1" grpId="0" animBg="1"/>
      <p:bldP spid="30"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p:nvPr/>
        </p:nvSpPr>
        <p:spPr>
          <a:xfrm>
            <a:off x="6141952" y="5601166"/>
            <a:ext cx="2872094" cy="936000"/>
          </a:xfrm>
          <a:prstGeom prst="rect">
            <a:avLst/>
          </a:prstGeom>
          <a:solidFill>
            <a:schemeClr val="bg1"/>
          </a:solidFill>
          <a:ln w="12700">
            <a:solidFill>
              <a:schemeClr val="accent6">
                <a:lumMod val="60000"/>
                <a:lumOff val="40000"/>
              </a:schemeClr>
            </a:solidFill>
            <a:prstDash val="sysDash"/>
          </a:ln>
        </p:spPr>
        <p:txBody>
          <a:bodyPr wrap="square" lIns="252000" rIns="36000" rtlCol="0" anchor="ctr">
            <a:noAutofit/>
          </a:bodyPr>
          <a:lstStyle/>
          <a:p>
            <a:pPr algn="ctr" fontAlgn="ctr"/>
            <a:r>
              <a:rPr kumimoji="1" lang="ja-JP" altLang="en-US" sz="2100" dirty="0">
                <a:solidFill>
                  <a:srgbClr val="FF0000"/>
                </a:solidFill>
                <a:latin typeface="ＭＳ Ｐゴシック" panose="020B0600070205080204" pitchFamily="50" charset="-128"/>
                <a:ea typeface="ＭＳ Ｐゴシック" panose="020B0600070205080204" pitchFamily="50" charset="-128"/>
              </a:rPr>
              <a:t>足りない分は</a:t>
            </a:r>
            <a:r>
              <a:rPr kumimoji="1" lang="en-US" altLang="ja-JP" sz="2100" dirty="0">
                <a:solidFill>
                  <a:srgbClr val="FF0000"/>
                </a:solidFill>
                <a:latin typeface="ＭＳ Ｐゴシック" panose="020B0600070205080204" pitchFamily="50" charset="-128"/>
                <a:ea typeface="ＭＳ Ｐゴシック" panose="020B0600070205080204" pitchFamily="50" charset="-128"/>
              </a:rPr>
              <a:t/>
            </a:r>
            <a:br>
              <a:rPr kumimoji="1" lang="en-US" altLang="ja-JP" sz="2100" dirty="0">
                <a:solidFill>
                  <a:srgbClr val="FF0000"/>
                </a:solidFill>
                <a:latin typeface="ＭＳ Ｐゴシック" panose="020B0600070205080204" pitchFamily="50" charset="-128"/>
                <a:ea typeface="ＭＳ Ｐゴシック" panose="020B0600070205080204" pitchFamily="50" charset="-128"/>
              </a:rPr>
            </a:br>
            <a:r>
              <a:rPr kumimoji="1" lang="ja-JP" altLang="en-US" sz="2100" dirty="0">
                <a:solidFill>
                  <a:srgbClr val="FF0000"/>
                </a:solidFill>
                <a:latin typeface="ＭＳ Ｐゴシック" panose="020B0600070205080204" pitchFamily="50" charset="-128"/>
                <a:ea typeface="ＭＳ Ｐゴシック" panose="020B0600070205080204" pitchFamily="50" charset="-128"/>
              </a:rPr>
              <a:t>公債を発行</a:t>
            </a:r>
            <a:r>
              <a:rPr kumimoji="1" lang="en-US" altLang="ja-JP" sz="2100" dirty="0">
                <a:solidFill>
                  <a:srgbClr val="FF0000"/>
                </a:solidFill>
                <a:latin typeface="ＭＳ Ｐゴシック" panose="020B0600070205080204" pitchFamily="50" charset="-128"/>
                <a:ea typeface="ＭＳ Ｐゴシック" panose="020B0600070205080204" pitchFamily="50" charset="-128"/>
              </a:rPr>
              <a:t>(</a:t>
            </a:r>
            <a:r>
              <a:rPr kumimoji="1" lang="ja-JP" altLang="en-US" sz="2100" dirty="0">
                <a:solidFill>
                  <a:srgbClr val="FF0000"/>
                </a:solidFill>
                <a:latin typeface="ＭＳ Ｐゴシック" panose="020B0600070205080204" pitchFamily="50" charset="-128"/>
                <a:ea typeface="ＭＳ Ｐゴシック" panose="020B0600070205080204" pitchFamily="50" charset="-128"/>
              </a:rPr>
              <a:t>借金）</a:t>
            </a:r>
            <a:r>
              <a:rPr kumimoji="1" lang="en-US" altLang="ja-JP" sz="2100" dirty="0">
                <a:solidFill>
                  <a:srgbClr val="FF0000"/>
                </a:solidFill>
                <a:latin typeface="ＭＳ Ｐゴシック" panose="020B0600070205080204" pitchFamily="50" charset="-128"/>
                <a:ea typeface="ＭＳ Ｐゴシック" panose="020B0600070205080204" pitchFamily="50" charset="-128"/>
              </a:rPr>
              <a:t/>
            </a:r>
            <a:br>
              <a:rPr kumimoji="1" lang="en-US" altLang="ja-JP" sz="2100" dirty="0">
                <a:solidFill>
                  <a:srgbClr val="FF0000"/>
                </a:solidFill>
                <a:latin typeface="ＭＳ Ｐゴシック" panose="020B0600070205080204" pitchFamily="50" charset="-128"/>
                <a:ea typeface="ＭＳ Ｐゴシック" panose="020B0600070205080204" pitchFamily="50" charset="-128"/>
              </a:rPr>
            </a:br>
            <a:r>
              <a:rPr kumimoji="1" lang="ja-JP" altLang="en-US" sz="2100" dirty="0">
                <a:solidFill>
                  <a:srgbClr val="FF0000"/>
                </a:solidFill>
                <a:latin typeface="ＭＳ Ｐゴシック" panose="020B0600070205080204" pitchFamily="50" charset="-128"/>
                <a:ea typeface="ＭＳ Ｐゴシック" panose="020B0600070205080204" pitchFamily="50" charset="-128"/>
              </a:rPr>
              <a:t>している！</a:t>
            </a:r>
          </a:p>
        </p:txBody>
      </p:sp>
      <p:sp>
        <p:nvSpPr>
          <p:cNvPr id="14" name="右矢印 13"/>
          <p:cNvSpPr/>
          <p:nvPr/>
        </p:nvSpPr>
        <p:spPr>
          <a:xfrm>
            <a:off x="6145880" y="5890826"/>
            <a:ext cx="370336" cy="35668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角丸四角形 21"/>
          <p:cNvSpPr/>
          <p:nvPr/>
        </p:nvSpPr>
        <p:spPr>
          <a:xfrm>
            <a:off x="129952" y="5601166"/>
            <a:ext cx="6012000" cy="936000"/>
          </a:xfrm>
          <a:prstGeom prst="roundRect">
            <a:avLst>
              <a:gd name="adj" fmla="val 0"/>
            </a:avLst>
          </a:prstGeom>
          <a:solidFill>
            <a:srgbClr val="FEF0E5"/>
          </a:solidFill>
          <a:ln w="12700">
            <a:solidFill>
              <a:schemeClr val="accent6"/>
            </a:solidFill>
            <a:prstDash val="sysDash"/>
          </a:ln>
        </p:spPr>
        <p:style>
          <a:lnRef idx="2">
            <a:schemeClr val="accent1"/>
          </a:lnRef>
          <a:fillRef idx="1">
            <a:schemeClr val="lt1"/>
          </a:fillRef>
          <a:effectRef idx="0">
            <a:schemeClr val="accent1"/>
          </a:effectRef>
          <a:fontRef idx="minor">
            <a:schemeClr val="dk1"/>
          </a:fontRef>
        </p:style>
        <p:txBody>
          <a:bodyPr lIns="36000" rIns="36000" rtlCol="0" anchor="ctr"/>
          <a:lstStyle/>
          <a:p>
            <a:pPr algn="ctr" fontAlgn="ctr"/>
            <a:r>
              <a:rPr lang="ja-JP" altLang="en-US" sz="1900" dirty="0">
                <a:latin typeface="ＭＳ Ｐゴシック" panose="020B0600070205080204" pitchFamily="50" charset="-128"/>
                <a:ea typeface="ＭＳ Ｐゴシック" panose="020B0600070205080204" pitchFamily="50" charset="-128"/>
              </a:rPr>
              <a:t>日本は、税金や社会保険料の国民負担が低いのに、</a:t>
            </a:r>
            <a:r>
              <a:rPr lang="en-US" altLang="ja-JP" sz="1900" dirty="0">
                <a:latin typeface="ＭＳ Ｐゴシック" panose="020B0600070205080204" pitchFamily="50" charset="-128"/>
                <a:ea typeface="ＭＳ Ｐゴシック" panose="020B0600070205080204" pitchFamily="50" charset="-128"/>
              </a:rPr>
              <a:t/>
            </a:r>
            <a:br>
              <a:rPr lang="en-US" altLang="ja-JP" sz="1900" dirty="0">
                <a:latin typeface="ＭＳ Ｐゴシック" panose="020B0600070205080204" pitchFamily="50" charset="-128"/>
                <a:ea typeface="ＭＳ Ｐゴシック" panose="020B0600070205080204" pitchFamily="50" charset="-128"/>
              </a:rPr>
            </a:br>
            <a:r>
              <a:rPr lang="ja-JP" altLang="en-US" sz="1900" dirty="0">
                <a:latin typeface="ＭＳ Ｐゴシック" panose="020B0600070205080204" pitchFamily="50" charset="-128"/>
                <a:ea typeface="ＭＳ Ｐゴシック" panose="020B0600070205080204" pitchFamily="50" charset="-128"/>
              </a:rPr>
              <a:t>比較的高い水準の公共サービスが受けられるのはなぜ？</a:t>
            </a:r>
          </a:p>
        </p:txBody>
      </p:sp>
      <p:sp>
        <p:nvSpPr>
          <p:cNvPr id="20" name="下矢印 19"/>
          <p:cNvSpPr/>
          <p:nvPr/>
        </p:nvSpPr>
        <p:spPr>
          <a:xfrm>
            <a:off x="4341930" y="5392740"/>
            <a:ext cx="460139" cy="326109"/>
          </a:xfrm>
          <a:prstGeom prst="downArrow">
            <a:avLst>
              <a:gd name="adj1" fmla="val 34714"/>
              <a:gd name="adj2"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角丸四角形 5">
            <a:extLst>
              <a:ext uri="{FF2B5EF4-FFF2-40B4-BE49-F238E27FC236}">
                <a16:creationId xmlns:a16="http://schemas.microsoft.com/office/drawing/2014/main" id="{F1735D1A-DEFF-4DF3-9A65-C3D4136EFBE4}"/>
              </a:ext>
            </a:extLst>
          </p:cNvPr>
          <p:cNvSpPr/>
          <p:nvPr/>
        </p:nvSpPr>
        <p:spPr>
          <a:xfrm>
            <a:off x="129951" y="4914000"/>
            <a:ext cx="8884095" cy="468000"/>
          </a:xfrm>
          <a:prstGeom prst="roundRect">
            <a:avLst>
              <a:gd name="adj" fmla="val 0"/>
            </a:avLst>
          </a:prstGeom>
          <a:solidFill>
            <a:schemeClr val="bg1"/>
          </a:solidFill>
          <a:ln w="12700">
            <a:solidFill>
              <a:schemeClr val="accent6">
                <a:lumMod val="60000"/>
                <a:lumOff val="40000"/>
              </a:schemeClr>
            </a:solidFill>
            <a:prstDash val="sysDash"/>
          </a:ln>
        </p:spPr>
        <p:style>
          <a:lnRef idx="2">
            <a:schemeClr val="accent1"/>
          </a:lnRef>
          <a:fillRef idx="1">
            <a:schemeClr val="lt1"/>
          </a:fillRef>
          <a:effectRef idx="0">
            <a:schemeClr val="accent1"/>
          </a:effectRef>
          <a:fontRef idx="minor">
            <a:schemeClr val="dk1"/>
          </a:fontRef>
        </p:style>
        <p:txBody>
          <a:bodyPr lIns="0" rIns="0" rtlCol="0" anchor="ctr"/>
          <a:lstStyle/>
          <a:p>
            <a:pPr algn="ctr" fontAlgn="ctr"/>
            <a:r>
              <a:rPr kumimoji="1" lang="ja-JP" altLang="en-US" sz="1900" dirty="0">
                <a:latin typeface="ＭＳ Ｐゴシック" panose="020B0600070205080204" pitchFamily="50" charset="-128"/>
                <a:ea typeface="ＭＳ Ｐゴシック" panose="020B0600070205080204" pitchFamily="50" charset="-128"/>
              </a:rPr>
              <a:t>国民負担率が約</a:t>
            </a:r>
            <a:r>
              <a:rPr lang="en-US" altLang="ja-JP" sz="1900" dirty="0">
                <a:latin typeface="ＭＳ Ｐゴシック" panose="020B0600070205080204" pitchFamily="50" charset="-128"/>
                <a:ea typeface="ＭＳ Ｐゴシック" panose="020B0600070205080204" pitchFamily="50" charset="-128"/>
              </a:rPr>
              <a:t>42.5</a:t>
            </a:r>
            <a:r>
              <a:rPr kumimoji="1" lang="ja-JP" altLang="en-US" sz="1900" dirty="0">
                <a:latin typeface="ＭＳ Ｐゴシック" panose="020B0600070205080204" pitchFamily="50" charset="-128"/>
                <a:ea typeface="ＭＳ Ｐゴシック" panose="020B0600070205080204" pitchFamily="50" charset="-128"/>
              </a:rPr>
              <a:t>％の日本は、一般的に</a:t>
            </a:r>
            <a:r>
              <a:rPr kumimoji="1" lang="ja-JP" altLang="en-US" sz="1900" dirty="0">
                <a:solidFill>
                  <a:srgbClr val="FF0000"/>
                </a:solidFill>
                <a:latin typeface="ＭＳ Ｐゴシック" panose="020B0600070205080204" pitchFamily="50" charset="-128"/>
                <a:ea typeface="ＭＳ Ｐゴシック" panose="020B0600070205080204" pitchFamily="50" charset="-128"/>
              </a:rPr>
              <a:t>「中福祉・低負担」</a:t>
            </a:r>
            <a:r>
              <a:rPr kumimoji="1" lang="ja-JP" altLang="en-US" sz="1900" dirty="0">
                <a:latin typeface="ＭＳ Ｐゴシック" panose="020B0600070205080204" pitchFamily="50" charset="-128"/>
                <a:ea typeface="ＭＳ Ｐゴシック" panose="020B0600070205080204" pitchFamily="50" charset="-128"/>
              </a:rPr>
              <a:t>といわれています。</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7732" y="1988840"/>
            <a:ext cx="5616625" cy="2269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角丸四角形 3"/>
          <p:cNvSpPr/>
          <p:nvPr/>
        </p:nvSpPr>
        <p:spPr>
          <a:xfrm>
            <a:off x="216000" y="1278000"/>
            <a:ext cx="4140000" cy="720080"/>
          </a:xfrm>
          <a:prstGeom prst="roundRect">
            <a:avLst>
              <a:gd name="adj" fmla="val 0"/>
            </a:avLst>
          </a:prstGeom>
        </p:spPr>
        <p:style>
          <a:lnRef idx="2">
            <a:schemeClr val="accent1"/>
          </a:lnRef>
          <a:fillRef idx="1">
            <a:schemeClr val="lt1"/>
          </a:fillRef>
          <a:effectRef idx="0">
            <a:schemeClr val="accent1"/>
          </a:effectRef>
          <a:fontRef idx="minor">
            <a:schemeClr val="dk1"/>
          </a:fontRef>
        </p:style>
        <p:txBody>
          <a:bodyPr rtlCol="0" anchor="ctr"/>
          <a:lstStyle/>
          <a:p>
            <a:pPr algn="ctr" fontAlgn="ctr"/>
            <a:r>
              <a:rPr kumimoji="1" lang="ja-JP" altLang="en-US" dirty="0">
                <a:latin typeface="ＭＳ Ｐゴシック" panose="020B0600070205080204" pitchFamily="50" charset="-128"/>
                <a:ea typeface="ＭＳ Ｐゴシック" panose="020B0600070205080204" pitchFamily="50" charset="-128"/>
              </a:rPr>
              <a:t>公共サービスの水準は高くなるが、</a:t>
            </a:r>
            <a:endParaRPr kumimoji="1" lang="en-US" altLang="ja-JP" dirty="0">
              <a:latin typeface="ＭＳ Ｐゴシック" panose="020B0600070205080204" pitchFamily="50" charset="-128"/>
              <a:ea typeface="ＭＳ Ｐゴシック" panose="020B0600070205080204" pitchFamily="50" charset="-128"/>
            </a:endParaRPr>
          </a:p>
          <a:p>
            <a:pPr algn="ctr" fontAlgn="ctr"/>
            <a:r>
              <a:rPr kumimoji="1" lang="ja-JP" altLang="en-US" dirty="0">
                <a:latin typeface="ＭＳ Ｐゴシック" panose="020B0600070205080204" pitchFamily="50" charset="-128"/>
                <a:ea typeface="ＭＳ Ｐゴシック" panose="020B0600070205080204" pitchFamily="50" charset="-128"/>
              </a:rPr>
              <a:t>その分国民の負担も大きくなる。</a:t>
            </a:r>
          </a:p>
        </p:txBody>
      </p:sp>
      <p:sp>
        <p:nvSpPr>
          <p:cNvPr id="5" name="角丸四角形 4"/>
          <p:cNvSpPr/>
          <p:nvPr/>
        </p:nvSpPr>
        <p:spPr>
          <a:xfrm>
            <a:off x="216000" y="836712"/>
            <a:ext cx="4140000" cy="432000"/>
          </a:xfrm>
          <a:prstGeom prst="roundRect">
            <a:avLst>
              <a:gd name="adj" fmla="val 0"/>
            </a:avLst>
          </a:prstGeom>
          <a:solidFill>
            <a:schemeClr val="accent1"/>
          </a:solidFill>
          <a:ln w="25400">
            <a:solidFill>
              <a:schemeClr val="accent1"/>
            </a:solidFill>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fontAlgn="ctr"/>
            <a:r>
              <a:rPr lang="ja-JP" altLang="en-US" sz="2400" dirty="0">
                <a:latin typeface="ＭＳ Ｐゴシック" panose="020B0600070205080204" pitchFamily="50" charset="-128"/>
                <a:ea typeface="ＭＳ Ｐゴシック" panose="020B0600070205080204" pitchFamily="50" charset="-128"/>
              </a:rPr>
              <a:t>大きな政府</a:t>
            </a:r>
            <a:r>
              <a:rPr lang="en-US" altLang="ja-JP" sz="2400" dirty="0">
                <a:latin typeface="ＭＳ Ｐゴシック" panose="020B0600070205080204" pitchFamily="50" charset="-128"/>
                <a:ea typeface="ＭＳ Ｐゴシック" panose="020B0600070205080204" pitchFamily="50" charset="-128"/>
              </a:rPr>
              <a:t>(</a:t>
            </a:r>
            <a:r>
              <a:rPr lang="ja-JP" altLang="en-US" sz="2400" dirty="0">
                <a:latin typeface="ＭＳ Ｐゴシック" panose="020B0600070205080204" pitchFamily="50" charset="-128"/>
                <a:ea typeface="ＭＳ Ｐゴシック" panose="020B0600070205080204" pitchFamily="50" charset="-128"/>
              </a:rPr>
              <a:t>高福祉・高負担）</a:t>
            </a:r>
            <a:endParaRPr lang="en-US" altLang="ja-JP" sz="2400" dirty="0">
              <a:latin typeface="ＭＳ Ｐゴシック" panose="020B0600070205080204" pitchFamily="50" charset="-128"/>
              <a:ea typeface="ＭＳ Ｐゴシック" panose="020B0600070205080204" pitchFamily="50" charset="-128"/>
            </a:endParaRPr>
          </a:p>
        </p:txBody>
      </p:sp>
      <p:sp>
        <p:nvSpPr>
          <p:cNvPr id="6" name="角丸四角形 5"/>
          <p:cNvSpPr/>
          <p:nvPr/>
        </p:nvSpPr>
        <p:spPr>
          <a:xfrm>
            <a:off x="129951" y="4449432"/>
            <a:ext cx="8884095" cy="468000"/>
          </a:xfrm>
          <a:prstGeom prst="roundRect">
            <a:avLst>
              <a:gd name="adj" fmla="val 0"/>
            </a:avLst>
          </a:prstGeom>
          <a:solidFill>
            <a:schemeClr val="accent6">
              <a:lumMod val="20000"/>
              <a:lumOff val="80000"/>
            </a:schemeClr>
          </a:solidFill>
          <a:ln w="12700">
            <a:solidFill>
              <a:schemeClr val="accent6"/>
            </a:solidFill>
            <a:prstDash val="sysDash"/>
          </a:ln>
        </p:spPr>
        <p:style>
          <a:lnRef idx="2">
            <a:schemeClr val="accent1"/>
          </a:lnRef>
          <a:fillRef idx="1">
            <a:schemeClr val="lt1"/>
          </a:fillRef>
          <a:effectRef idx="0">
            <a:schemeClr val="accent1"/>
          </a:effectRef>
          <a:fontRef idx="minor">
            <a:schemeClr val="dk1"/>
          </a:fontRef>
        </p:style>
        <p:txBody>
          <a:bodyPr lIns="0" rIns="0" rtlCol="0" anchor="ctr"/>
          <a:lstStyle/>
          <a:p>
            <a:pPr algn="ctr" fontAlgn="ctr"/>
            <a:r>
              <a:rPr kumimoji="1" lang="ja-JP" altLang="en-US" sz="2200" dirty="0">
                <a:latin typeface="ＭＳ Ｐゴシック" panose="020B0600070205080204" pitchFamily="50" charset="-128"/>
                <a:ea typeface="ＭＳ Ｐゴシック" panose="020B0600070205080204" pitchFamily="50" charset="-128"/>
              </a:rPr>
              <a:t>今の日本は、大きな政府？小さな政府？</a:t>
            </a:r>
          </a:p>
        </p:txBody>
      </p:sp>
      <p:sp>
        <p:nvSpPr>
          <p:cNvPr id="15" name="角丸四角形 14"/>
          <p:cNvSpPr/>
          <p:nvPr/>
        </p:nvSpPr>
        <p:spPr>
          <a:xfrm>
            <a:off x="5328000" y="3620823"/>
            <a:ext cx="3600000" cy="540000"/>
          </a:xfrm>
          <a:prstGeom prst="roundRect">
            <a:avLst>
              <a:gd name="adj" fmla="val 0"/>
            </a:avLst>
          </a:prstGeom>
          <a:solidFill>
            <a:schemeClr val="accent2">
              <a:lumMod val="40000"/>
              <a:lumOff val="6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fontAlgn="ctr"/>
            <a:r>
              <a:rPr kumimoji="1" lang="ja-JP" altLang="en-US" sz="2000" dirty="0">
                <a:latin typeface="ＭＳ Ｐゴシック" panose="020B0600070205080204" pitchFamily="50" charset="-128"/>
                <a:ea typeface="ＭＳ Ｐゴシック" panose="020B0600070205080204" pitchFamily="50" charset="-128"/>
              </a:rPr>
              <a:t>アメリカ</a:t>
            </a:r>
            <a:r>
              <a:rPr lang="ja-JP" altLang="en-US" sz="2000" dirty="0">
                <a:latin typeface="ＭＳ Ｐゴシック" panose="020B0600070205080204" pitchFamily="50" charset="-128"/>
                <a:ea typeface="ＭＳ Ｐゴシック" panose="020B0600070205080204" pitchFamily="50" charset="-128"/>
              </a:rPr>
              <a:t>は</a:t>
            </a:r>
            <a:r>
              <a:rPr kumimoji="1" lang="en-US" altLang="ja-JP" sz="2000" dirty="0">
                <a:latin typeface="ＭＳ Ｐゴシック" panose="020B0600070205080204" pitchFamily="50" charset="-128"/>
                <a:ea typeface="ＭＳ Ｐゴシック" panose="020B0600070205080204" pitchFamily="50" charset="-128"/>
              </a:rPr>
              <a:t>｢</a:t>
            </a:r>
            <a:r>
              <a:rPr kumimoji="1" lang="ja-JP" altLang="en-US" sz="2000" dirty="0">
                <a:latin typeface="ＭＳ Ｐゴシック" panose="020B0600070205080204" pitchFamily="50" charset="-128"/>
                <a:ea typeface="ＭＳ Ｐゴシック" panose="020B0600070205080204" pitchFamily="50" charset="-128"/>
              </a:rPr>
              <a:t>小さな政府</a:t>
            </a:r>
            <a:r>
              <a:rPr kumimoji="1" lang="en-US" altLang="ja-JP" sz="2000" dirty="0">
                <a:latin typeface="ＭＳ Ｐゴシック" panose="020B0600070205080204" pitchFamily="50" charset="-128"/>
                <a:ea typeface="ＭＳ Ｐゴシック" panose="020B0600070205080204" pitchFamily="50" charset="-128"/>
              </a:rPr>
              <a:t>｣</a:t>
            </a:r>
            <a:endParaRPr kumimoji="1" lang="ja-JP" altLang="en-US" sz="2000" dirty="0">
              <a:latin typeface="ＭＳ Ｐゴシック" panose="020B0600070205080204" pitchFamily="50" charset="-128"/>
              <a:ea typeface="ＭＳ Ｐゴシック" panose="020B0600070205080204" pitchFamily="50" charset="-128"/>
            </a:endParaRPr>
          </a:p>
        </p:txBody>
      </p:sp>
      <p:sp>
        <p:nvSpPr>
          <p:cNvPr id="17" name="角丸四角形 16"/>
          <p:cNvSpPr/>
          <p:nvPr/>
        </p:nvSpPr>
        <p:spPr>
          <a:xfrm>
            <a:off x="216000" y="3629207"/>
            <a:ext cx="3600000" cy="540000"/>
          </a:xfrm>
          <a:prstGeom prst="roundRect">
            <a:avLst>
              <a:gd name="adj" fmla="val 0"/>
            </a:avLst>
          </a:prstGeom>
          <a:solidFill>
            <a:schemeClr val="accent1">
              <a:lumMod val="40000"/>
              <a:lumOff val="60000"/>
            </a:schemeClr>
          </a:solidFill>
          <a:ln w="6350">
            <a:noFill/>
          </a:ln>
        </p:spPr>
        <p:style>
          <a:lnRef idx="1">
            <a:schemeClr val="accent1"/>
          </a:lnRef>
          <a:fillRef idx="2">
            <a:schemeClr val="accent1"/>
          </a:fillRef>
          <a:effectRef idx="1">
            <a:schemeClr val="accent1"/>
          </a:effectRef>
          <a:fontRef idx="minor">
            <a:schemeClr val="dk1"/>
          </a:fontRef>
        </p:style>
        <p:txBody>
          <a:bodyPr rtlCol="0" anchor="ctr"/>
          <a:lstStyle/>
          <a:p>
            <a:pPr algn="ctr" fontAlgn="ctr"/>
            <a:r>
              <a:rPr lang="ja-JP" altLang="en-US" sz="2000" dirty="0">
                <a:latin typeface="ＭＳ Ｐゴシック" panose="020B0600070205080204" pitchFamily="50" charset="-128"/>
                <a:ea typeface="ＭＳ Ｐゴシック" panose="020B0600070205080204" pitchFamily="50" charset="-128"/>
              </a:rPr>
              <a:t>スウェーデン</a:t>
            </a:r>
            <a:r>
              <a:rPr kumimoji="1" lang="ja-JP" altLang="en-US" sz="2000" dirty="0">
                <a:latin typeface="ＭＳ Ｐゴシック" panose="020B0600070205080204" pitchFamily="50" charset="-128"/>
                <a:ea typeface="ＭＳ Ｐゴシック" panose="020B0600070205080204" pitchFamily="50" charset="-128"/>
              </a:rPr>
              <a:t>は</a:t>
            </a:r>
            <a:r>
              <a:rPr lang="en-US" altLang="ja-JP" sz="2000" dirty="0">
                <a:latin typeface="ＭＳ Ｐゴシック" panose="020B0600070205080204" pitchFamily="50" charset="-128"/>
                <a:ea typeface="ＭＳ Ｐゴシック" panose="020B0600070205080204" pitchFamily="50" charset="-128"/>
              </a:rPr>
              <a:t>｢</a:t>
            </a:r>
            <a:r>
              <a:rPr lang="ja-JP" altLang="en-US" sz="2000" dirty="0">
                <a:latin typeface="ＭＳ Ｐゴシック" panose="020B0600070205080204" pitchFamily="50" charset="-128"/>
                <a:ea typeface="ＭＳ Ｐゴシック" panose="020B0600070205080204" pitchFamily="50" charset="-128"/>
              </a:rPr>
              <a:t>大き</a:t>
            </a:r>
            <a:r>
              <a:rPr kumimoji="1" lang="ja-JP" altLang="en-US" sz="2000" dirty="0">
                <a:latin typeface="ＭＳ Ｐゴシック" panose="020B0600070205080204" pitchFamily="50" charset="-128"/>
                <a:ea typeface="ＭＳ Ｐゴシック" panose="020B0600070205080204" pitchFamily="50" charset="-128"/>
              </a:rPr>
              <a:t>な政府</a:t>
            </a:r>
            <a:r>
              <a:rPr kumimoji="1" lang="en-US" altLang="ja-JP" sz="2000" dirty="0">
                <a:latin typeface="ＭＳ Ｐゴシック" panose="020B0600070205080204" pitchFamily="50" charset="-128"/>
                <a:ea typeface="ＭＳ Ｐゴシック" panose="020B0600070205080204" pitchFamily="50" charset="-128"/>
              </a:rPr>
              <a:t>｣</a:t>
            </a:r>
            <a:endParaRPr kumimoji="1" lang="ja-JP" altLang="en-US" sz="2000" dirty="0">
              <a:latin typeface="ＭＳ Ｐゴシック" panose="020B0600070205080204" pitchFamily="50" charset="-128"/>
              <a:ea typeface="ＭＳ Ｐゴシック" panose="020B0600070205080204" pitchFamily="50" charset="-128"/>
            </a:endParaRPr>
          </a:p>
        </p:txBody>
      </p:sp>
      <p:sp>
        <p:nvSpPr>
          <p:cNvPr id="19" name="テキスト ボックス 18"/>
          <p:cNvSpPr txBox="1"/>
          <p:nvPr/>
        </p:nvSpPr>
        <p:spPr>
          <a:xfrm>
            <a:off x="7072028" y="4162946"/>
            <a:ext cx="2044479" cy="230832"/>
          </a:xfrm>
          <a:prstGeom prst="rect">
            <a:avLst/>
          </a:prstGeom>
          <a:noFill/>
        </p:spPr>
        <p:txBody>
          <a:bodyPr wrap="square" rtlCol="0">
            <a:spAutoFit/>
          </a:bodyPr>
          <a:lstStyle/>
          <a:p>
            <a:r>
              <a:rPr lang="ja-JP" altLang="en-US" sz="900" dirty="0"/>
              <a:t>名古屋国税局</a:t>
            </a:r>
            <a:r>
              <a:rPr kumimoji="1" lang="ja-JP" altLang="en-US" sz="900" dirty="0"/>
              <a:t>「ハロータックス」</a:t>
            </a:r>
          </a:p>
        </p:txBody>
      </p:sp>
      <p:sp>
        <p:nvSpPr>
          <p:cNvPr id="3" name="角丸四角形吹き出し 2"/>
          <p:cNvSpPr/>
          <p:nvPr/>
        </p:nvSpPr>
        <p:spPr>
          <a:xfrm>
            <a:off x="5760000" y="2133553"/>
            <a:ext cx="3168000" cy="1296143"/>
          </a:xfrm>
          <a:prstGeom prst="wedgeRoundRectCallout">
            <a:avLst>
              <a:gd name="adj1" fmla="val 14910"/>
              <a:gd name="adj2" fmla="val 68975"/>
              <a:gd name="adj3" fmla="val 16667"/>
            </a:avLst>
          </a:prstGeom>
          <a:solidFill>
            <a:schemeClr val="accent2">
              <a:lumMod val="20000"/>
              <a:lumOff val="80000"/>
            </a:schemeClr>
          </a:solidFill>
          <a:ln w="6350">
            <a:solidFill>
              <a:schemeClr val="accent2"/>
            </a:solidFill>
          </a:ln>
        </p:spPr>
        <p:style>
          <a:lnRef idx="1">
            <a:schemeClr val="accent2"/>
          </a:lnRef>
          <a:fillRef idx="2">
            <a:schemeClr val="accent2"/>
          </a:fillRef>
          <a:effectRef idx="1">
            <a:schemeClr val="accent2"/>
          </a:effectRef>
          <a:fontRef idx="minor">
            <a:schemeClr val="dk1"/>
          </a:fontRef>
        </p:style>
        <p:txBody>
          <a:bodyPr lIns="0" rIns="0" rtlCol="0" anchor="ctr"/>
          <a:lstStyle/>
          <a:p>
            <a:pPr algn="ctr" fontAlgn="ctr"/>
            <a:r>
              <a:rPr lang="ja-JP" altLang="en-US" sz="1700" dirty="0">
                <a:latin typeface="ＭＳ Ｐゴシック" panose="020B0600070205080204" pitchFamily="50" charset="-128"/>
                <a:ea typeface="ＭＳ Ｐゴシック" panose="020B0600070205080204" pitchFamily="50" charset="-128"/>
              </a:rPr>
              <a:t>税金はあまり払わないから</a:t>
            </a:r>
            <a:r>
              <a:rPr lang="en-US" altLang="ja-JP" sz="1700" dirty="0">
                <a:latin typeface="ＭＳ Ｐゴシック" panose="020B0600070205080204" pitchFamily="50" charset="-128"/>
                <a:ea typeface="ＭＳ Ｐゴシック" panose="020B0600070205080204" pitchFamily="50" charset="-128"/>
              </a:rPr>
              <a:t/>
            </a:r>
            <a:br>
              <a:rPr lang="en-US" altLang="ja-JP" sz="1700" dirty="0">
                <a:latin typeface="ＭＳ Ｐゴシック" panose="020B0600070205080204" pitchFamily="50" charset="-128"/>
                <a:ea typeface="ＭＳ Ｐゴシック" panose="020B0600070205080204" pitchFamily="50" charset="-128"/>
              </a:rPr>
            </a:br>
            <a:r>
              <a:rPr lang="ja-JP" altLang="en-US" sz="1700" dirty="0">
                <a:latin typeface="ＭＳ Ｐゴシック" panose="020B0600070205080204" pitchFamily="50" charset="-128"/>
                <a:ea typeface="ＭＳ Ｐゴシック" panose="020B0600070205080204" pitchFamily="50" charset="-128"/>
              </a:rPr>
              <a:t>医療費は、高齢者などを除いて原則自己負担！</a:t>
            </a:r>
            <a:endParaRPr lang="en-US" altLang="ja-JP" sz="1700" dirty="0">
              <a:latin typeface="ＭＳ Ｐゴシック" panose="020B0600070205080204" pitchFamily="50" charset="-128"/>
              <a:ea typeface="ＭＳ Ｐゴシック" panose="020B0600070205080204" pitchFamily="50" charset="-128"/>
            </a:endParaRPr>
          </a:p>
          <a:p>
            <a:pPr algn="ctr" fontAlgn="ctr"/>
            <a:r>
              <a:rPr lang="ja-JP" altLang="en-US" sz="1700" dirty="0">
                <a:latin typeface="ＭＳ Ｐゴシック" panose="020B0600070205080204" pitchFamily="50" charset="-128"/>
                <a:ea typeface="ＭＳ Ｐゴシック" panose="020B0600070205080204" pitchFamily="50" charset="-128"/>
              </a:rPr>
              <a:t>自分のことは自分でやるよ。</a:t>
            </a:r>
            <a:endParaRPr kumimoji="1" lang="ja-JP" altLang="en-US" sz="1700" dirty="0">
              <a:latin typeface="ＭＳ Ｐゴシック" panose="020B0600070205080204" pitchFamily="50" charset="-128"/>
              <a:ea typeface="ＭＳ Ｐゴシック" panose="020B0600070205080204" pitchFamily="50" charset="-128"/>
            </a:endParaRPr>
          </a:p>
        </p:txBody>
      </p:sp>
      <p:sp>
        <p:nvSpPr>
          <p:cNvPr id="18" name="角丸四角形吹き出し 17"/>
          <p:cNvSpPr/>
          <p:nvPr/>
        </p:nvSpPr>
        <p:spPr>
          <a:xfrm>
            <a:off x="216000" y="2137816"/>
            <a:ext cx="3168000" cy="1296000"/>
          </a:xfrm>
          <a:prstGeom prst="wedgeRoundRectCallout">
            <a:avLst>
              <a:gd name="adj1" fmla="val -12584"/>
              <a:gd name="adj2" fmla="val 71259"/>
              <a:gd name="adj3" fmla="val 16667"/>
            </a:avLst>
          </a:prstGeom>
          <a:solidFill>
            <a:schemeClr val="accent1">
              <a:lumMod val="20000"/>
              <a:lumOff val="80000"/>
            </a:schemeClr>
          </a:solidFill>
          <a:ln w="6350">
            <a:solidFill>
              <a:schemeClr val="accent1"/>
            </a:solidFill>
          </a:ln>
        </p:spPr>
        <p:style>
          <a:lnRef idx="1">
            <a:schemeClr val="accent1"/>
          </a:lnRef>
          <a:fillRef idx="2">
            <a:schemeClr val="accent1"/>
          </a:fillRef>
          <a:effectRef idx="1">
            <a:schemeClr val="accent1"/>
          </a:effectRef>
          <a:fontRef idx="minor">
            <a:schemeClr val="dk1"/>
          </a:fontRef>
        </p:style>
        <p:txBody>
          <a:bodyPr lIns="0" rIns="0" rtlCol="0" anchor="ctr"/>
          <a:lstStyle/>
          <a:p>
            <a:pPr algn="ctr" fontAlgn="ctr"/>
            <a:r>
              <a:rPr lang="ja-JP" altLang="en-US" sz="1700" dirty="0">
                <a:latin typeface="ＭＳ Ｐゴシック" panose="020B0600070205080204" pitchFamily="50" charset="-128"/>
                <a:ea typeface="ＭＳ Ｐゴシック" panose="020B0600070205080204" pitchFamily="50" charset="-128"/>
              </a:rPr>
              <a:t>税金は沢山払うけど</a:t>
            </a:r>
            <a:endParaRPr lang="en-US" altLang="ja-JP" sz="1700" dirty="0">
              <a:latin typeface="ＭＳ Ｐゴシック" panose="020B0600070205080204" pitchFamily="50" charset="-128"/>
              <a:ea typeface="ＭＳ Ｐゴシック" panose="020B0600070205080204" pitchFamily="50" charset="-128"/>
            </a:endParaRPr>
          </a:p>
          <a:p>
            <a:pPr algn="ctr" fontAlgn="ctr"/>
            <a:r>
              <a:rPr lang="ja-JP" altLang="en-US" sz="1700" dirty="0">
                <a:latin typeface="ＭＳ Ｐゴシック" panose="020B0600070205080204" pitchFamily="50" charset="-128"/>
                <a:ea typeface="ＭＳ Ｐゴシック" panose="020B0600070205080204" pitchFamily="50" charset="-128"/>
              </a:rPr>
              <a:t>大学の授業料はタダ！</a:t>
            </a:r>
            <a:r>
              <a:rPr lang="en-US" altLang="ja-JP" sz="1700" dirty="0">
                <a:latin typeface="ＭＳ Ｐゴシック" panose="020B0600070205080204" pitchFamily="50" charset="-128"/>
                <a:ea typeface="ＭＳ Ｐゴシック" panose="020B0600070205080204" pitchFamily="50" charset="-128"/>
              </a:rPr>
              <a:t/>
            </a:r>
            <a:br>
              <a:rPr lang="en-US" altLang="ja-JP" sz="1700" dirty="0">
                <a:latin typeface="ＭＳ Ｐゴシック" panose="020B0600070205080204" pitchFamily="50" charset="-128"/>
                <a:ea typeface="ＭＳ Ｐゴシック" panose="020B0600070205080204" pitchFamily="50" charset="-128"/>
              </a:rPr>
            </a:br>
            <a:r>
              <a:rPr lang="ja-JP" altLang="en-US" sz="1700" dirty="0">
                <a:latin typeface="ＭＳ Ｐゴシック" panose="020B0600070205080204" pitchFamily="50" charset="-128"/>
                <a:ea typeface="ＭＳ Ｐゴシック" panose="020B0600070205080204" pitchFamily="50" charset="-128"/>
              </a:rPr>
              <a:t>高齢者福祉が充実していて</a:t>
            </a:r>
            <a:r>
              <a:rPr lang="en-US" altLang="ja-JP" sz="1700" dirty="0">
                <a:latin typeface="ＭＳ Ｐゴシック" panose="020B0600070205080204" pitchFamily="50" charset="-128"/>
                <a:ea typeface="ＭＳ Ｐゴシック" panose="020B0600070205080204" pitchFamily="50" charset="-128"/>
              </a:rPr>
              <a:t/>
            </a:r>
            <a:br>
              <a:rPr lang="en-US" altLang="ja-JP" sz="1700" dirty="0">
                <a:latin typeface="ＭＳ Ｐゴシック" panose="020B0600070205080204" pitchFamily="50" charset="-128"/>
                <a:ea typeface="ＭＳ Ｐゴシック" panose="020B0600070205080204" pitchFamily="50" charset="-128"/>
              </a:rPr>
            </a:br>
            <a:r>
              <a:rPr lang="ja-JP" altLang="en-US" sz="1700" dirty="0">
                <a:latin typeface="ＭＳ Ｐゴシック" panose="020B0600070205080204" pitchFamily="50" charset="-128"/>
                <a:ea typeface="ＭＳ Ｐゴシック" panose="020B0600070205080204" pitchFamily="50" charset="-128"/>
              </a:rPr>
              <a:t>老後も安心だよ。</a:t>
            </a:r>
            <a:endParaRPr lang="en-US" altLang="ja-JP" sz="1700" dirty="0">
              <a:latin typeface="ＭＳ Ｐゴシック" panose="020B0600070205080204" pitchFamily="50" charset="-128"/>
              <a:ea typeface="ＭＳ Ｐゴシック" panose="020B0600070205080204" pitchFamily="50" charset="-128"/>
            </a:endParaRPr>
          </a:p>
        </p:txBody>
      </p:sp>
      <p:sp>
        <p:nvSpPr>
          <p:cNvPr id="2" name="スライド番号プレースホルダー 1"/>
          <p:cNvSpPr>
            <a:spLocks noGrp="1"/>
          </p:cNvSpPr>
          <p:nvPr>
            <p:ph type="sldNum" sz="quarter" idx="12"/>
          </p:nvPr>
        </p:nvSpPr>
        <p:spPr/>
        <p:txBody>
          <a:bodyPr/>
          <a:lstStyle/>
          <a:p>
            <a:fld id="{0476FAA8-B280-4704-A56B-08FA04A964B6}" type="slidenum">
              <a:rPr kumimoji="1" lang="ja-JP" altLang="en-US" smtClean="0"/>
              <a:pPr/>
              <a:t>8</a:t>
            </a:fld>
            <a:endParaRPr kumimoji="1" lang="ja-JP" altLang="en-US"/>
          </a:p>
        </p:txBody>
      </p:sp>
      <p:sp>
        <p:nvSpPr>
          <p:cNvPr id="23" name="テキスト ボックス 4">
            <a:extLst>
              <a:ext uri="{FF2B5EF4-FFF2-40B4-BE49-F238E27FC236}">
                <a16:creationId xmlns:a16="http://schemas.microsoft.com/office/drawing/2014/main" id="{ACE4FF27-D791-4ED7-BF5E-C9FDD7897223}"/>
              </a:ext>
            </a:extLst>
          </p:cNvPr>
          <p:cNvSpPr txBox="1"/>
          <p:nvPr/>
        </p:nvSpPr>
        <p:spPr>
          <a:xfrm>
            <a:off x="0" y="0"/>
            <a:ext cx="9072000" cy="720000"/>
          </a:xfrm>
          <a:prstGeom prst="rect">
            <a:avLst/>
          </a:prstGeom>
          <a:noFill/>
          <a:effectLst/>
        </p:spPr>
        <p:txBody>
          <a:bodyPr wrap="square" lIns="252000" rtlCol="0"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ctr"/>
            <a:r>
              <a:rPr lang="ja-JP" altLang="en-US" sz="2800" dirty="0">
                <a:latin typeface="ＭＳ Ｐゴシック" panose="020B0600070205080204" pitchFamily="50" charset="-128"/>
              </a:rPr>
              <a:t>大きな政府？　小さな政府？</a:t>
            </a:r>
          </a:p>
        </p:txBody>
      </p:sp>
      <p:sp>
        <p:nvSpPr>
          <p:cNvPr id="8" name="角丸四角形 7"/>
          <p:cNvSpPr/>
          <p:nvPr/>
        </p:nvSpPr>
        <p:spPr>
          <a:xfrm>
            <a:off x="4788000" y="1278000"/>
            <a:ext cx="4140000" cy="720080"/>
          </a:xfrm>
          <a:prstGeom prst="roundRect">
            <a:avLst>
              <a:gd name="adj" fmla="val 0"/>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ctr"/>
            <a:r>
              <a:rPr kumimoji="1" lang="ja-JP" altLang="en-US" dirty="0">
                <a:latin typeface="ＭＳ Ｐゴシック" panose="020B0600070205080204" pitchFamily="50" charset="-128"/>
                <a:ea typeface="ＭＳ Ｐゴシック" panose="020B0600070205080204" pitchFamily="50" charset="-128"/>
              </a:rPr>
              <a:t>公共サービスの水準は低くなるが、</a:t>
            </a:r>
            <a:endParaRPr kumimoji="1" lang="en-US" altLang="ja-JP" dirty="0">
              <a:latin typeface="ＭＳ Ｐゴシック" panose="020B0600070205080204" pitchFamily="50" charset="-128"/>
              <a:ea typeface="ＭＳ Ｐゴシック" panose="020B0600070205080204" pitchFamily="50" charset="-128"/>
            </a:endParaRPr>
          </a:p>
          <a:p>
            <a:pPr algn="ctr" fontAlgn="ctr"/>
            <a:r>
              <a:rPr kumimoji="1" lang="ja-JP" altLang="en-US" dirty="0">
                <a:latin typeface="ＭＳ Ｐゴシック" panose="020B0600070205080204" pitchFamily="50" charset="-128"/>
                <a:ea typeface="ＭＳ Ｐゴシック" panose="020B0600070205080204" pitchFamily="50" charset="-128"/>
              </a:rPr>
              <a:t>その分国民の負担も小さくなる。</a:t>
            </a:r>
          </a:p>
        </p:txBody>
      </p:sp>
      <p:sp>
        <p:nvSpPr>
          <p:cNvPr id="7" name="角丸四角形 6"/>
          <p:cNvSpPr/>
          <p:nvPr/>
        </p:nvSpPr>
        <p:spPr>
          <a:xfrm>
            <a:off x="4788000" y="836712"/>
            <a:ext cx="4140000" cy="432000"/>
          </a:xfrm>
          <a:prstGeom prst="roundRect">
            <a:avLst>
              <a:gd name="adj" fmla="val 0"/>
            </a:avLst>
          </a:prstGeom>
          <a:ln w="25400">
            <a:solidFill>
              <a:schemeClr val="accent2"/>
            </a:solidFill>
          </a:ln>
          <a:effectLst>
            <a:outerShdw blurRad="50800" dist="38100" dir="2700000" algn="t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rtlCol="0" anchor="ctr"/>
          <a:lstStyle/>
          <a:p>
            <a:pPr algn="ctr" fontAlgn="ctr"/>
            <a:r>
              <a:rPr lang="ja-JP" altLang="en-US" sz="2400" dirty="0">
                <a:latin typeface="ＭＳ Ｐゴシック" panose="020B0600070205080204" pitchFamily="50" charset="-128"/>
                <a:ea typeface="ＭＳ Ｐゴシック" panose="020B0600070205080204" pitchFamily="50" charset="-128"/>
              </a:rPr>
              <a:t>小さな政府</a:t>
            </a:r>
            <a:r>
              <a:rPr lang="en-US" altLang="ja-JP" sz="2400" dirty="0">
                <a:latin typeface="ＭＳ Ｐゴシック" panose="020B0600070205080204" pitchFamily="50" charset="-128"/>
                <a:ea typeface="ＭＳ Ｐゴシック" panose="020B0600070205080204" pitchFamily="50" charset="-128"/>
              </a:rPr>
              <a:t>(</a:t>
            </a:r>
            <a:r>
              <a:rPr lang="ja-JP" altLang="en-US" sz="2400" dirty="0">
                <a:latin typeface="ＭＳ Ｐゴシック" panose="020B0600070205080204" pitchFamily="50" charset="-128"/>
                <a:ea typeface="ＭＳ Ｐゴシック" panose="020B0600070205080204" pitchFamily="50" charset="-128"/>
              </a:rPr>
              <a:t>低福祉・低負担）</a:t>
            </a:r>
            <a:endParaRPr lang="en-US" altLang="ja-JP" sz="24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8924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childTnLst>
                                </p:cTn>
                              </p:par>
                            </p:childTnLst>
                          </p:cTn>
                        </p:par>
                        <p:par>
                          <p:cTn id="20" fill="hold">
                            <p:stCondLst>
                              <p:cond delay="500"/>
                            </p:stCondLst>
                            <p:childTnLst>
                              <p:par>
                                <p:cTn id="21" presetID="2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5122"/>
                                        </p:tgtEl>
                                        <p:attrNameLst>
                                          <p:attrName>style.visibility</p:attrName>
                                        </p:attrNameLst>
                                      </p:cBhvr>
                                      <p:to>
                                        <p:strVal val="visible"/>
                                      </p:to>
                                    </p:set>
                                    <p:anim calcmode="lin" valueType="num">
                                      <p:cBhvr>
                                        <p:cTn id="29" dur="500" fill="hold"/>
                                        <p:tgtEl>
                                          <p:spTgt spid="5122"/>
                                        </p:tgtEl>
                                        <p:attrNameLst>
                                          <p:attrName>ppt_w</p:attrName>
                                        </p:attrNameLst>
                                      </p:cBhvr>
                                      <p:tavLst>
                                        <p:tav tm="0">
                                          <p:val>
                                            <p:fltVal val="0"/>
                                          </p:val>
                                        </p:tav>
                                        <p:tav tm="100000">
                                          <p:val>
                                            <p:strVal val="#ppt_w"/>
                                          </p:val>
                                        </p:tav>
                                      </p:tavLst>
                                    </p:anim>
                                    <p:anim calcmode="lin" valueType="num">
                                      <p:cBhvr>
                                        <p:cTn id="30" dur="500" fill="hold"/>
                                        <p:tgtEl>
                                          <p:spTgt spid="5122"/>
                                        </p:tgtEl>
                                        <p:attrNameLst>
                                          <p:attrName>ppt_h</p:attrName>
                                        </p:attrNameLst>
                                      </p:cBhvr>
                                      <p:tavLst>
                                        <p:tav tm="0">
                                          <p:val>
                                            <p:fltVal val="0"/>
                                          </p:val>
                                        </p:tav>
                                        <p:tav tm="100000">
                                          <p:val>
                                            <p:strVal val="#ppt_h"/>
                                          </p:val>
                                        </p:tav>
                                      </p:tavLst>
                                    </p:anim>
                                    <p:animEffect transition="in" filter="fade">
                                      <p:cBhvr>
                                        <p:cTn id="31" dur="500"/>
                                        <p:tgtEl>
                                          <p:spTgt spid="5122"/>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par>
                          <p:cTn id="41" fill="hold">
                            <p:stCondLst>
                              <p:cond delay="500"/>
                            </p:stCondLst>
                            <p:childTnLst>
                              <p:par>
                                <p:cTn id="42" presetID="2" presetClass="entr" presetSubtype="8"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0-#ppt_w/2"/>
                                          </p:val>
                                        </p:tav>
                                        <p:tav tm="100000">
                                          <p:val>
                                            <p:strVal val="#ppt_x"/>
                                          </p:val>
                                        </p:tav>
                                      </p:tavLst>
                                    </p:anim>
                                    <p:anim calcmode="lin" valueType="num">
                                      <p:cBhvr additive="base">
                                        <p:cTn id="45"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par>
                          <p:cTn id="51" fill="hold">
                            <p:stCondLst>
                              <p:cond delay="500"/>
                            </p:stCondLst>
                            <p:childTnLst>
                              <p:par>
                                <p:cTn id="52" presetID="2" presetClass="entr" presetSubtype="2" fill="hold" grpId="0" nodeType="afterEffect">
                                  <p:stCondLst>
                                    <p:cond delay="0"/>
                                  </p:stCondLst>
                                  <p:childTnLst>
                                    <p:set>
                                      <p:cBhvr>
                                        <p:cTn id="53" dur="1" fill="hold">
                                          <p:stCondLst>
                                            <p:cond delay="0"/>
                                          </p:stCondLst>
                                        </p:cTn>
                                        <p:tgtEl>
                                          <p:spTgt spid="3"/>
                                        </p:tgtEl>
                                        <p:attrNameLst>
                                          <p:attrName>style.visibility</p:attrName>
                                        </p:attrNameLst>
                                      </p:cBhvr>
                                      <p:to>
                                        <p:strVal val="visible"/>
                                      </p:to>
                                    </p:set>
                                    <p:anim calcmode="lin" valueType="num">
                                      <p:cBhvr additive="base">
                                        <p:cTn id="54" dur="500" fill="hold"/>
                                        <p:tgtEl>
                                          <p:spTgt spid="3"/>
                                        </p:tgtEl>
                                        <p:attrNameLst>
                                          <p:attrName>ppt_x</p:attrName>
                                        </p:attrNameLst>
                                      </p:cBhvr>
                                      <p:tavLst>
                                        <p:tav tm="0">
                                          <p:val>
                                            <p:strVal val="1+#ppt_w/2"/>
                                          </p:val>
                                        </p:tav>
                                        <p:tav tm="100000">
                                          <p:val>
                                            <p:strVal val="#ppt_x"/>
                                          </p:val>
                                        </p:tav>
                                      </p:tavLst>
                                    </p:anim>
                                    <p:anim calcmode="lin" valueType="num">
                                      <p:cBhvr additive="base">
                                        <p:cTn id="55"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6" presetClass="entr" presetSubtype="37" fill="hold" grpId="0" nodeType="click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barn(outVertical)">
                                      <p:cBhvr>
                                        <p:cTn id="60" dur="500"/>
                                        <p:tgtEl>
                                          <p:spTgt spid="6"/>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up)">
                                      <p:cBhvr>
                                        <p:cTn id="65" dur="500"/>
                                        <p:tgtEl>
                                          <p:spTgt spid="2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grpId="0" nodeType="click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up)">
                                      <p:cBhvr>
                                        <p:cTn id="70" dur="500"/>
                                        <p:tgtEl>
                                          <p:spTgt spid="20"/>
                                        </p:tgtEl>
                                      </p:cBhvr>
                                    </p:animEffect>
                                  </p:childTnLst>
                                </p:cTn>
                              </p:par>
                            </p:childTnLst>
                          </p:cTn>
                        </p:par>
                        <p:par>
                          <p:cTn id="71" fill="hold">
                            <p:stCondLst>
                              <p:cond delay="500"/>
                            </p:stCondLst>
                            <p:childTnLst>
                              <p:par>
                                <p:cTn id="72" presetID="10"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500"/>
                                        <p:tgtEl>
                                          <p:spTgt spid="22"/>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wipe(left)">
                                      <p:cBhvr>
                                        <p:cTn id="79" dur="500"/>
                                        <p:tgtEl>
                                          <p:spTgt spid="14"/>
                                        </p:tgtEl>
                                      </p:cBhvr>
                                    </p:animEffect>
                                  </p:childTnLst>
                                </p:cTn>
                              </p:par>
                            </p:childTnLst>
                          </p:cTn>
                        </p:par>
                        <p:par>
                          <p:cTn id="80" fill="hold">
                            <p:stCondLst>
                              <p:cond delay="500"/>
                            </p:stCondLst>
                            <p:childTnLst>
                              <p:par>
                                <p:cTn id="81" presetID="10" presetClass="entr" presetSubtype="0"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fade">
                                      <p:cBhvr>
                                        <p:cTn id="83" dur="500"/>
                                        <p:tgtEl>
                                          <p:spTgt spid="16"/>
                                        </p:tgtEl>
                                      </p:cBhvr>
                                    </p:animEffect>
                                  </p:childTnLst>
                                </p:cTn>
                              </p:par>
                            </p:childTnLst>
                          </p:cTn>
                        </p:par>
                        <p:par>
                          <p:cTn id="84" fill="hold">
                            <p:stCondLst>
                              <p:cond delay="1000"/>
                            </p:stCondLst>
                            <p:childTnLst>
                              <p:par>
                                <p:cTn id="85" presetID="26" presetClass="emph" presetSubtype="0" fill="hold" grpId="1" nodeType="afterEffect">
                                  <p:stCondLst>
                                    <p:cond delay="0"/>
                                  </p:stCondLst>
                                  <p:childTnLst>
                                    <p:animEffect transition="out" filter="fade">
                                      <p:cBhvr>
                                        <p:cTn id="86" dur="500" tmFilter="0, 0; .2, .5; .8, .5; 1, 0"/>
                                        <p:tgtEl>
                                          <p:spTgt spid="16"/>
                                        </p:tgtEl>
                                      </p:cBhvr>
                                    </p:animEffect>
                                    <p:animScale>
                                      <p:cBhvr>
                                        <p:cTn id="87" dur="250" autoRev="1" fill="hold"/>
                                        <p:tgtEl>
                                          <p:spTgt spid="1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4" grpId="0" animBg="1"/>
      <p:bldP spid="22" grpId="0" animBg="1"/>
      <p:bldP spid="20" grpId="0" animBg="1"/>
      <p:bldP spid="26" grpId="0" animBg="1"/>
      <p:bldP spid="4" grpId="0" animBg="1"/>
      <p:bldP spid="5" grpId="0" animBg="1"/>
      <p:bldP spid="6" grpId="0" animBg="1"/>
      <p:bldP spid="15" grpId="0" animBg="1"/>
      <p:bldP spid="17" grpId="0" animBg="1"/>
      <p:bldP spid="19" grpId="0"/>
      <p:bldP spid="3" grpId="0" animBg="1"/>
      <p:bldP spid="18" grpId="0" animBg="1"/>
      <p:bldP spid="8" grpId="0" animBg="1"/>
      <p:bldP spid="7"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3438</Words>
  <Application>Microsoft Office PowerPoint</Application>
  <PresentationFormat>画面に合わせる (4:3)</PresentationFormat>
  <Paragraphs>261</Paragraphs>
  <Slides>12</Slides>
  <Notes>12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12</vt:i4>
      </vt:variant>
    </vt:vector>
  </HeadingPairs>
  <TitlesOfParts>
    <vt:vector size="20" baseType="lpstr">
      <vt:lpstr>HG丸ｺﾞｼｯｸM-PRO</vt:lpstr>
      <vt:lpstr>Meiryo UI</vt:lpstr>
      <vt:lpstr>ＭＳ Ｐゴシック</vt:lpstr>
      <vt:lpstr>ＭＳ Ｐ明朝</vt:lpstr>
      <vt:lpstr>ＭＳ ゴシック</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2015-09-25T00:56:54Z</dcterms:created>
  <dcterms:modified xsi:type="dcterms:W3CDTF">2020-08-07T01:14:09Z</dcterms:modified>
</cp:coreProperties>
</file>